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5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F86F97C-FDCD-46C4-B006-CD73B1A57C7F}"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A56B8-D4A6-479F-ABB9-2A84B5B5D7C2}"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86F97C-FDCD-46C4-B006-CD73B1A57C7F}"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86F97C-FDCD-46C4-B006-CD73B1A57C7F}" type="datetimeFigureOut">
              <a:rPr lang="en-US" smtClean="0"/>
              <a:pPr/>
              <a:t>9/23/2010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86F97C-FDCD-46C4-B006-CD73B1A57C7F}"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86F97C-FDCD-46C4-B006-CD73B1A57C7F}"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A56B8-D4A6-479F-ABB9-2A84B5B5D7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86F97C-FDCD-46C4-B006-CD73B1A57C7F}"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86F97C-FDCD-46C4-B006-CD73B1A57C7F}" type="datetimeFigureOut">
              <a:rPr lang="en-US" smtClean="0"/>
              <a:pPr/>
              <a:t>9/23/2010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86F97C-FDCD-46C4-B006-CD73B1A57C7F}"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86F97C-FDCD-46C4-B006-CD73B1A57C7F}"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EA56B8-D4A6-479F-ABB9-2A84B5B5D7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86F97C-FDCD-46C4-B006-CD73B1A57C7F}"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A56B8-D4A6-479F-ABB9-2A84B5B5D7C2}"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F86F97C-FDCD-46C4-B006-CD73B1A57C7F}" type="datetimeFigureOut">
              <a:rPr lang="en-US" smtClean="0"/>
              <a:pPr/>
              <a:t>9/23/2010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8EA56B8-D4A6-479F-ABB9-2A84B5B5D7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F86F97C-FDCD-46C4-B006-CD73B1A57C7F}" type="datetimeFigureOut">
              <a:rPr lang="en-US" smtClean="0"/>
              <a:pPr/>
              <a:t>9/23/2010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8EA56B8-D4A6-479F-ABB9-2A84B5B5D7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image" Target="../media/image5.wmf"/><Relationship Id="rId10" Type="http://schemas.openxmlformats.org/officeDocument/2006/relationships/image" Target="../media/image2.wmf"/><Relationship Id="rId4" Type="http://schemas.openxmlformats.org/officeDocument/2006/relationships/image" Target="../media/image4.wmf"/><Relationship Id="rId9"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hyperlink" Target="http://applianceandmattresscenter.com/Gas_and_Electric_Ranges.html" TargetMode="External"/><Relationship Id="rId3" Type="http://schemas.openxmlformats.org/officeDocument/2006/relationships/hyperlink" Target="http://www.guyotbrothers.com/fun/wood-burning-stove.htm" TargetMode="External"/><Relationship Id="rId7" Type="http://schemas.openxmlformats.org/officeDocument/2006/relationships/hyperlink" Target="http://www.ecvv.com/product/1339700.html" TargetMode="External"/><Relationship Id="rId2" Type="http://schemas.openxmlformats.org/officeDocument/2006/relationships/hyperlink" Target="http://inventors.about.com/od/ofamousinventions/a/oven.htm" TargetMode="External"/><Relationship Id="rId1" Type="http://schemas.openxmlformats.org/officeDocument/2006/relationships/slideLayout" Target="../slideLayouts/slideLayout1.xml"/><Relationship Id="rId6" Type="http://schemas.openxmlformats.org/officeDocument/2006/relationships/hyperlink" Target="http://cgi.ebay.co.uk/Black-Enamel-Multifuel-Wood-Burning-Log-Cast-Iron-Stove_W0QQitemZ350280896780QQcmdZViewItemQQptZUK_Antiques_Architecural_RL?hash=item518e5e510c" TargetMode="External"/><Relationship Id="rId5" Type="http://schemas.openxmlformats.org/officeDocument/2006/relationships/hyperlink" Target="http://www.antiquehelper.com/catalog.php?id=185&amp;page=17" TargetMode="External"/><Relationship Id="rId4" Type="http://schemas.openxmlformats.org/officeDocument/2006/relationships/hyperlink" Target="http://www.galteemore.com/wood%20pellet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Stoves/Ovens Time Line</a:t>
            </a:r>
            <a:br>
              <a:rPr lang="en-US" dirty="0" smtClean="0"/>
            </a:br>
            <a:r>
              <a:rPr lang="en-US" dirty="0" smtClean="0"/>
              <a:t>From the Pit to the Home</a:t>
            </a:r>
            <a:endParaRPr lang="en-US" dirty="0"/>
          </a:p>
        </p:txBody>
      </p:sp>
      <p:sp>
        <p:nvSpPr>
          <p:cNvPr id="3" name="Subtitle 2"/>
          <p:cNvSpPr>
            <a:spLocks noGrp="1"/>
          </p:cNvSpPr>
          <p:nvPr>
            <p:ph type="subTitle" idx="1"/>
          </p:nvPr>
        </p:nvSpPr>
        <p:spPr/>
        <p:txBody>
          <a:bodyPr/>
          <a:lstStyle/>
          <a:p>
            <a:r>
              <a:rPr lang="en-US" dirty="0" smtClean="0"/>
              <a:t>Darius Beckford Presents</a:t>
            </a:r>
            <a:endParaRPr lang="en-US" dirty="0"/>
          </a:p>
        </p:txBody>
      </p:sp>
      <p:pic>
        <p:nvPicPr>
          <p:cNvPr id="1027" name="Picture 3" descr="C:\Documents and Settings\student\Local Settings\Temporary Internet Files\Content.IE5\7XTDRUZP\MC900037195[1].wmf"/>
          <p:cNvPicPr>
            <a:picLocks noChangeAspect="1" noChangeArrowheads="1"/>
          </p:cNvPicPr>
          <p:nvPr/>
        </p:nvPicPr>
        <p:blipFill>
          <a:blip r:embed="rId3" cstate="print"/>
          <a:srcRect/>
          <a:stretch>
            <a:fillRect/>
          </a:stretch>
        </p:blipFill>
        <p:spPr bwMode="auto">
          <a:xfrm>
            <a:off x="-11113" y="5254058"/>
            <a:ext cx="1513679" cy="1586480"/>
          </a:xfrm>
          <a:prstGeom prst="rect">
            <a:avLst/>
          </a:prstGeom>
          <a:noFill/>
        </p:spPr>
      </p:pic>
      <p:pic>
        <p:nvPicPr>
          <p:cNvPr id="1028" name="Picture 4" descr="C:\Documents and Settings\student\Local Settings\Temporary Internet Files\Content.IE5\E6RGCI23\MC900037171[1].wmf"/>
          <p:cNvPicPr>
            <a:picLocks noChangeAspect="1" noChangeArrowheads="1"/>
          </p:cNvPicPr>
          <p:nvPr/>
        </p:nvPicPr>
        <p:blipFill>
          <a:blip r:embed="rId4" cstate="print"/>
          <a:srcRect/>
          <a:stretch>
            <a:fillRect/>
          </a:stretch>
        </p:blipFill>
        <p:spPr bwMode="auto">
          <a:xfrm>
            <a:off x="1458913" y="5257800"/>
            <a:ext cx="1728787" cy="1498601"/>
          </a:xfrm>
          <a:prstGeom prst="rect">
            <a:avLst/>
          </a:prstGeom>
          <a:noFill/>
        </p:spPr>
      </p:pic>
      <p:pic>
        <p:nvPicPr>
          <p:cNvPr id="1029" name="Picture 5" descr="C:\Documents and Settings\student\Local Settings\Temporary Internet Files\Content.IE5\E6RGCI23\MC900037172[1].wmf"/>
          <p:cNvPicPr>
            <a:picLocks noChangeAspect="1" noChangeArrowheads="1"/>
          </p:cNvPicPr>
          <p:nvPr/>
        </p:nvPicPr>
        <p:blipFill>
          <a:blip r:embed="rId5" cstate="print"/>
          <a:srcRect/>
          <a:stretch>
            <a:fillRect/>
          </a:stretch>
        </p:blipFill>
        <p:spPr bwMode="auto">
          <a:xfrm>
            <a:off x="3200400" y="5351983"/>
            <a:ext cx="1508760" cy="1506017"/>
          </a:xfrm>
          <a:prstGeom prst="rect">
            <a:avLst/>
          </a:prstGeom>
          <a:noFill/>
        </p:spPr>
      </p:pic>
      <p:pic>
        <p:nvPicPr>
          <p:cNvPr id="1033" name="Picture 9" descr="C:\Documents and Settings\student\Local Settings\Temporary Internet Files\Content.IE5\E6RGCI23\MC900037194[1].wmf"/>
          <p:cNvPicPr>
            <a:picLocks noChangeAspect="1" noChangeArrowheads="1"/>
          </p:cNvPicPr>
          <p:nvPr/>
        </p:nvPicPr>
        <p:blipFill>
          <a:blip r:embed="rId6" cstate="print"/>
          <a:srcRect/>
          <a:stretch>
            <a:fillRect/>
          </a:stretch>
        </p:blipFill>
        <p:spPr bwMode="auto">
          <a:xfrm>
            <a:off x="4770438" y="5365363"/>
            <a:ext cx="1031875" cy="1464062"/>
          </a:xfrm>
          <a:prstGeom prst="rect">
            <a:avLst/>
          </a:prstGeom>
          <a:noFill/>
        </p:spPr>
      </p:pic>
      <p:pic>
        <p:nvPicPr>
          <p:cNvPr id="1034" name="Picture 10" descr="C:\Documents and Settings\student\Local Settings\Temporary Internet Files\Content.IE5\M7KN5CXW\MC900037193[1].wmf"/>
          <p:cNvPicPr>
            <a:picLocks noChangeAspect="1" noChangeArrowheads="1"/>
          </p:cNvPicPr>
          <p:nvPr/>
        </p:nvPicPr>
        <p:blipFill>
          <a:blip r:embed="rId7" cstate="print"/>
          <a:srcRect/>
          <a:stretch>
            <a:fillRect/>
          </a:stretch>
        </p:blipFill>
        <p:spPr bwMode="auto">
          <a:xfrm>
            <a:off x="5943600" y="5310188"/>
            <a:ext cx="1349375" cy="1547812"/>
          </a:xfrm>
          <a:prstGeom prst="rect">
            <a:avLst/>
          </a:prstGeom>
          <a:noFill/>
        </p:spPr>
      </p:pic>
      <p:pic>
        <p:nvPicPr>
          <p:cNvPr id="1036" name="Picture 12" descr="C:\Documents and Settings\student\Local Settings\Temporary Internet Files\Content.IE5\1JB3YXLG\MC900185680[1].wmf"/>
          <p:cNvPicPr>
            <a:picLocks noChangeAspect="1" noChangeArrowheads="1"/>
          </p:cNvPicPr>
          <p:nvPr/>
        </p:nvPicPr>
        <p:blipFill>
          <a:blip r:embed="rId8" cstate="print"/>
          <a:srcRect/>
          <a:stretch>
            <a:fillRect/>
          </a:stretch>
        </p:blipFill>
        <p:spPr bwMode="auto">
          <a:xfrm>
            <a:off x="7620000" y="5410200"/>
            <a:ext cx="1182687" cy="1447800"/>
          </a:xfrm>
          <a:prstGeom prst="rect">
            <a:avLst/>
          </a:prstGeom>
          <a:noFill/>
        </p:spPr>
      </p:pic>
      <p:graphicFrame>
        <p:nvGraphicFramePr>
          <p:cNvPr id="4" name="Object 3">
            <a:hlinkClick r:id="" action="ppaction://ole?verb=0"/>
          </p:cNvPr>
          <p:cNvGraphicFramePr>
            <a:graphicFrameLocks noChangeAspect="1"/>
          </p:cNvGraphicFramePr>
          <p:nvPr>
            <p:extLst>
              <p:ext uri="{D42A27DB-BD31-4B8C-83A1-F6EECF244321}">
                <p14:modId xmlns:p14="http://schemas.microsoft.com/office/powerpoint/2010/main" val="456214302"/>
              </p:ext>
            </p:extLst>
          </p:nvPr>
        </p:nvGraphicFramePr>
        <p:xfrm>
          <a:off x="8642350" y="4521200"/>
          <a:ext cx="698500" cy="863600"/>
        </p:xfrm>
        <a:graphic>
          <a:graphicData uri="http://schemas.openxmlformats.org/presentationml/2006/ole">
            <mc:AlternateContent xmlns:mc="http://schemas.openxmlformats.org/markup-compatibility/2006">
              <mc:Choice xmlns:v="urn:schemas-microsoft-com:vml" Requires="v">
                <p:oleObj spid="_x0000_s1038" name="Packager Shell Object" showAsIcon="1" r:id="rId9" imgW="698760" imgH="863640" progId="Package">
                  <p:embed/>
                </p:oleObj>
              </mc:Choice>
              <mc:Fallback>
                <p:oleObj name="Packager Shell Object" showAsIcon="1" r:id="rId9" imgW="698760" imgH="863640" progId="Package">
                  <p:embed/>
                  <p:pic>
                    <p:nvPicPr>
                      <p:cNvPr id="0" name="Picture 6"/>
                      <p:cNvPicPr>
                        <a:picLocks noChangeAspect="1" noChangeArrowheads="1"/>
                      </p:cNvPicPr>
                      <p:nvPr/>
                    </p:nvPicPr>
                    <p:blipFill>
                      <a:blip r:embed="rId10"/>
                      <a:srcRect/>
                      <a:stretch>
                        <a:fillRect/>
                      </a:stretch>
                    </p:blipFill>
                    <p:spPr bwMode="auto">
                      <a:xfrm>
                        <a:off x="8642350" y="4521200"/>
                        <a:ext cx="6985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971800"/>
            <a:ext cx="8077200" cy="2133600"/>
          </a:xfrm>
        </p:spPr>
        <p:txBody>
          <a:bodyPr>
            <a:normAutofit fontScale="90000"/>
          </a:bodyPr>
          <a:lstStyle/>
          <a:p>
            <a:r>
              <a:rPr lang="en-US" sz="1200" b="0" dirty="0" smtClean="0">
                <a:solidFill>
                  <a:schemeClr val="tx1"/>
                </a:solidFill>
                <a:latin typeface="Garamond" pitchFamily="18" charset="0"/>
                <a:hlinkClick r:id="rId2"/>
              </a:rPr>
              <a:t>http://inventors.about.com/od/ofamousinventions/a/oven.htm</a:t>
            </a:r>
            <a:r>
              <a:rPr lang="en-US" sz="1200" b="0" dirty="0">
                <a:solidFill>
                  <a:schemeClr val="tx1"/>
                </a:solidFill>
                <a:latin typeface="Garamond" pitchFamily="18" charset="0"/>
              </a:rPr>
              <a:t/>
            </a:r>
            <a:br>
              <a:rPr lang="en-US" sz="1200" b="0" dirty="0">
                <a:solidFill>
                  <a:schemeClr val="tx1"/>
                </a:solidFill>
                <a:latin typeface="Garamond" pitchFamily="18" charset="0"/>
              </a:rPr>
            </a:br>
            <a:r>
              <a:rPr lang="en-US" sz="1200" b="0" dirty="0">
                <a:solidFill>
                  <a:schemeClr val="tx1"/>
                </a:solidFill>
                <a:latin typeface="Garamond" pitchFamily="18" charset="0"/>
                <a:hlinkClick r:id="rId3"/>
              </a:rPr>
              <a:t>http://</a:t>
            </a:r>
            <a:r>
              <a:rPr lang="en-US" sz="1200" b="0" dirty="0" smtClean="0">
                <a:solidFill>
                  <a:schemeClr val="tx1"/>
                </a:solidFill>
                <a:latin typeface="Garamond" pitchFamily="18" charset="0"/>
                <a:hlinkClick r:id="rId3"/>
              </a:rPr>
              <a:t>www.guyotbrothers.com/fun/wood-burning-stove.htm</a:t>
            </a:r>
            <a:r>
              <a:rPr lang="en-US" sz="1200" b="0" dirty="0">
                <a:solidFill>
                  <a:schemeClr val="tx1"/>
                </a:solidFill>
                <a:latin typeface="Garamond" pitchFamily="18" charset="0"/>
              </a:rPr>
              <a:t/>
            </a:r>
            <a:br>
              <a:rPr lang="en-US" sz="1200" b="0" dirty="0">
                <a:solidFill>
                  <a:schemeClr val="tx1"/>
                </a:solidFill>
                <a:latin typeface="Garamond" pitchFamily="18" charset="0"/>
              </a:rPr>
            </a:br>
            <a:r>
              <a:rPr lang="en-US" sz="1200" b="0" dirty="0">
                <a:solidFill>
                  <a:schemeClr val="tx1"/>
                </a:solidFill>
                <a:latin typeface="Garamond" pitchFamily="18" charset="0"/>
                <a:hlinkClick r:id="rId4"/>
              </a:rPr>
              <a:t>http://</a:t>
            </a:r>
            <a:r>
              <a:rPr lang="en-US" sz="1200" b="0" dirty="0" smtClean="0">
                <a:solidFill>
                  <a:schemeClr val="tx1"/>
                </a:solidFill>
                <a:latin typeface="Garamond" pitchFamily="18" charset="0"/>
                <a:hlinkClick r:id="rId4"/>
              </a:rPr>
              <a:t>www.galteemore.com/wood%20pellets.html</a:t>
            </a:r>
            <a:r>
              <a:rPr lang="en-US" sz="1200" b="0" dirty="0">
                <a:solidFill>
                  <a:schemeClr val="tx1"/>
                </a:solidFill>
                <a:latin typeface="Garamond" pitchFamily="18" charset="0"/>
              </a:rPr>
              <a:t/>
            </a:r>
            <a:br>
              <a:rPr lang="en-US" sz="1200" b="0" dirty="0">
                <a:solidFill>
                  <a:schemeClr val="tx1"/>
                </a:solidFill>
                <a:latin typeface="Garamond" pitchFamily="18" charset="0"/>
              </a:rPr>
            </a:br>
            <a:r>
              <a:rPr lang="en-US" sz="1200" b="0" dirty="0">
                <a:solidFill>
                  <a:schemeClr val="tx1"/>
                </a:solidFill>
                <a:latin typeface="Garamond" pitchFamily="18" charset="0"/>
                <a:hlinkClick r:id="rId5"/>
              </a:rPr>
              <a:t>http://</a:t>
            </a:r>
            <a:r>
              <a:rPr lang="en-US" sz="1200" b="0" dirty="0" smtClean="0">
                <a:solidFill>
                  <a:schemeClr val="tx1"/>
                </a:solidFill>
                <a:latin typeface="Garamond" pitchFamily="18" charset="0"/>
                <a:hlinkClick r:id="rId5"/>
              </a:rPr>
              <a:t>www.antiquehelper.com/catalog.php?id=185&amp;page=17</a:t>
            </a:r>
            <a:r>
              <a:rPr lang="en-US" sz="1200" b="0" dirty="0">
                <a:solidFill>
                  <a:schemeClr val="tx1"/>
                </a:solidFill>
                <a:latin typeface="Garamond" pitchFamily="18" charset="0"/>
              </a:rPr>
              <a:t/>
            </a:r>
            <a:br>
              <a:rPr lang="en-US" sz="1200" b="0" dirty="0">
                <a:solidFill>
                  <a:schemeClr val="tx1"/>
                </a:solidFill>
                <a:latin typeface="Garamond" pitchFamily="18" charset="0"/>
              </a:rPr>
            </a:br>
            <a:r>
              <a:rPr lang="en-US" sz="1200" b="0" dirty="0">
                <a:solidFill>
                  <a:schemeClr val="tx1"/>
                </a:solidFill>
                <a:latin typeface="Garamond" pitchFamily="18" charset="0"/>
                <a:hlinkClick r:id="rId6"/>
              </a:rPr>
              <a:t>http</a:t>
            </a:r>
            <a:r>
              <a:rPr lang="en-US" sz="1200" b="0" dirty="0" smtClean="0">
                <a:solidFill>
                  <a:schemeClr val="tx1"/>
                </a:solidFill>
                <a:latin typeface="Garamond" pitchFamily="18" charset="0"/>
                <a:hlinkClick r:id="rId6"/>
              </a:rPr>
              <a:t>://cgi.ebay.co.uk/Black-Enamel-Multifuel-Wood-Burning-Log-Cast-Iron-Stove_W0QQitemZ350280896780QQcmdZViewItemQQptZUK_Antiques_Architecural_RL?hash=item518e5e510c</a:t>
            </a:r>
            <a:r>
              <a:rPr lang="en-US" sz="1200" b="0" dirty="0" smtClean="0">
                <a:solidFill>
                  <a:schemeClr val="tx1"/>
                </a:solidFill>
                <a:latin typeface="Garamond" pitchFamily="18" charset="0"/>
              </a:rPr>
              <a:t/>
            </a:r>
            <a:br>
              <a:rPr lang="en-US" sz="1200" b="0" dirty="0" smtClean="0">
                <a:solidFill>
                  <a:schemeClr val="tx1"/>
                </a:solidFill>
                <a:latin typeface="Garamond" pitchFamily="18" charset="0"/>
              </a:rPr>
            </a:br>
            <a:r>
              <a:rPr lang="en-US" sz="1200" b="0" dirty="0" smtClean="0">
                <a:solidFill>
                  <a:schemeClr val="tx1"/>
                </a:solidFill>
                <a:latin typeface="Garamond" pitchFamily="18" charset="0"/>
                <a:hlinkClick r:id="rId7"/>
              </a:rPr>
              <a:t>http://www.ecvv.com/product/1339700.html</a:t>
            </a:r>
            <a:r>
              <a:rPr lang="en-US" sz="1200" b="0" dirty="0" smtClean="0">
                <a:solidFill>
                  <a:schemeClr val="tx1"/>
                </a:solidFill>
                <a:latin typeface="Garamond" pitchFamily="18" charset="0"/>
              </a:rPr>
              <a:t/>
            </a:r>
            <a:br>
              <a:rPr lang="en-US" sz="1200" b="0" dirty="0" smtClean="0">
                <a:solidFill>
                  <a:schemeClr val="tx1"/>
                </a:solidFill>
                <a:latin typeface="Garamond" pitchFamily="18" charset="0"/>
              </a:rPr>
            </a:br>
            <a:r>
              <a:rPr lang="en-US" sz="1200" u="sng" dirty="0" smtClean="0">
                <a:latin typeface="Garamond" pitchFamily="18" charset="0"/>
              </a:rPr>
              <a:t>http://www.patriklindkvist.com/2010/01/06/framtid-cg7-gas-stove-oven</a:t>
            </a:r>
            <a:r>
              <a:rPr lang="en-US" sz="1200" dirty="0" smtClean="0">
                <a:latin typeface="Garamond" pitchFamily="18" charset="0"/>
              </a:rPr>
              <a:t>/</a:t>
            </a:r>
            <a:br>
              <a:rPr lang="en-US" sz="1200" dirty="0" smtClean="0">
                <a:latin typeface="Garamond" pitchFamily="18" charset="0"/>
              </a:rPr>
            </a:br>
            <a:r>
              <a:rPr lang="en-US" sz="1200" dirty="0" smtClean="0">
                <a:latin typeface="Garamond" pitchFamily="18" charset="0"/>
                <a:hlinkClick r:id="rId8"/>
              </a:rPr>
              <a:t>http://applianceandmattresscenter.com/Gas_and_Electric_Ranges.html</a:t>
            </a:r>
            <a:r>
              <a:rPr lang="en-US" sz="1200" dirty="0" smtClean="0">
                <a:latin typeface="Garamond" pitchFamily="18" charset="0"/>
              </a:rPr>
              <a:t/>
            </a:r>
            <a:br>
              <a:rPr lang="en-US" sz="1200" dirty="0" smtClean="0">
                <a:latin typeface="Garamond" pitchFamily="18" charset="0"/>
              </a:rPr>
            </a:br>
            <a:r>
              <a:rPr lang="en-US" sz="1600" u="sng" dirty="0" smtClean="0"/>
              <a:t> </a:t>
            </a:r>
            <a:r>
              <a:rPr lang="en-US" sz="1200" u="sng" dirty="0" smtClean="0">
                <a:latin typeface="Garamond" pitchFamily="18" charset="0"/>
              </a:rPr>
              <a:t>http://www.1stchoice-electrical.co.uk/page8-d.html</a:t>
            </a:r>
            <a:r>
              <a:rPr lang="en-US" sz="1800" dirty="0" smtClean="0"/>
              <a:t/>
            </a:r>
            <a:br>
              <a:rPr lang="en-US" sz="1800" dirty="0" smtClean="0"/>
            </a:br>
            <a:r>
              <a:rPr lang="en-US" sz="1200" u="sng" dirty="0">
                <a:latin typeface="Garamond" pitchFamily="18" charset="0"/>
              </a:rPr>
              <a:t>http://dictionary.reference.com/browse/technology?&amp;qsrc=</a:t>
            </a:r>
            <a:r>
              <a:rPr lang="en-US" sz="2000" dirty="0" smtClean="0"/>
              <a:t/>
            </a:r>
            <a:br>
              <a:rPr lang="en-US" sz="2000" dirty="0" smtClean="0"/>
            </a:br>
            <a:r>
              <a:rPr lang="en-US" sz="2400" dirty="0" smtClean="0"/>
              <a:t/>
            </a:r>
            <a:br>
              <a:rPr lang="en-US" sz="2400" dirty="0" smtClean="0"/>
            </a:br>
            <a:r>
              <a:rPr lang="en-US" sz="2800" dirty="0" smtClean="0">
                <a:solidFill>
                  <a:schemeClr val="tx1"/>
                </a:solidFill>
                <a:latin typeface="Gabriola" pitchFamily="82" charset="0"/>
              </a:rPr>
              <a:t/>
            </a:r>
            <a:br>
              <a:rPr lang="en-US" sz="2800" dirty="0" smtClean="0">
                <a:solidFill>
                  <a:schemeClr val="tx1"/>
                </a:solidFill>
                <a:latin typeface="Gabriola" pitchFamily="82" charset="0"/>
              </a:rPr>
            </a:br>
            <a:r>
              <a:rPr lang="en-US" sz="2800" dirty="0" smtClean="0">
                <a:solidFill>
                  <a:schemeClr val="tx1"/>
                </a:solidFill>
                <a:latin typeface="Gabriola" pitchFamily="82" charset="0"/>
              </a:rPr>
              <a:t/>
            </a:r>
            <a:br>
              <a:rPr lang="en-US" sz="2800" dirty="0" smtClean="0">
                <a:solidFill>
                  <a:schemeClr val="tx1"/>
                </a:solidFill>
                <a:latin typeface="Gabriola" pitchFamily="82" charset="0"/>
              </a:rPr>
            </a:br>
            <a:r>
              <a:rPr lang="en-US" sz="2800" dirty="0" smtClean="0">
                <a:latin typeface="Gabriola" pitchFamily="82" charset="0"/>
              </a:rPr>
              <a:t/>
            </a:r>
            <a:br>
              <a:rPr lang="en-US" sz="2800" dirty="0" smtClean="0">
                <a:latin typeface="Gabriola" pitchFamily="82" charset="0"/>
              </a:rPr>
            </a:br>
            <a:r>
              <a:rPr lang="en-US" sz="2800" dirty="0">
                <a:latin typeface="Gabriola" pitchFamily="82" charset="0"/>
              </a:rPr>
              <a:t/>
            </a:r>
            <a:br>
              <a:rPr lang="en-US" sz="2800" dirty="0">
                <a:latin typeface="Gabriola" pitchFamily="82" charset="0"/>
              </a:rPr>
            </a:br>
            <a:r>
              <a:rPr lang="en-US" sz="2800" dirty="0">
                <a:latin typeface="Gabriola" pitchFamily="82" charset="0"/>
              </a:rPr>
              <a:t/>
            </a:r>
            <a:br>
              <a:rPr lang="en-US" sz="2800" dirty="0">
                <a:latin typeface="Gabriola" pitchFamily="82" charset="0"/>
              </a:rPr>
            </a:br>
            <a:endParaRPr lang="en-US" sz="2800" dirty="0">
              <a:latin typeface="Gabriola" pitchFamily="82" charset="0"/>
            </a:endParaRPr>
          </a:p>
        </p:txBody>
      </p:sp>
      <p:sp>
        <p:nvSpPr>
          <p:cNvPr id="3" name="Subtitle 2"/>
          <p:cNvSpPr>
            <a:spLocks noGrp="1"/>
          </p:cNvSpPr>
          <p:nvPr>
            <p:ph type="subTitle" idx="1"/>
          </p:nvPr>
        </p:nvSpPr>
        <p:spPr>
          <a:xfrm>
            <a:off x="533400" y="457200"/>
            <a:ext cx="8077200" cy="1499616"/>
          </a:xfrm>
        </p:spPr>
        <p:txBody>
          <a:bodyPr>
            <a:normAutofit/>
          </a:bodyPr>
          <a:lstStyle/>
          <a:p>
            <a:r>
              <a:rPr lang="en-US" sz="9600" dirty="0" smtClean="0">
                <a:latin typeface="Old English Text MT" pitchFamily="66" charset="0"/>
              </a:rPr>
              <a:t>B</a:t>
            </a:r>
            <a:r>
              <a:rPr lang="en-US" sz="9600" dirty="0" smtClean="0">
                <a:latin typeface="French Script MT" pitchFamily="66" charset="0"/>
              </a:rPr>
              <a:t>ibliography </a:t>
            </a:r>
            <a:endParaRPr lang="en-US" sz="9600" dirty="0">
              <a:latin typeface="Old English Text MT" pitchFamily="66"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latin typeface="Old English Text MT" pitchFamily="66" charset="0"/>
              </a:rPr>
              <a:t>   B</a:t>
            </a:r>
            <a:r>
              <a:rPr lang="en-US" sz="9600" dirty="0" smtClean="0">
                <a:latin typeface="French Script MT" pitchFamily="66" charset="0"/>
              </a:rPr>
              <a:t>rief </a:t>
            </a:r>
            <a:r>
              <a:rPr lang="en-US" sz="9600" dirty="0" smtClean="0">
                <a:latin typeface="Old English Text MT" pitchFamily="66" charset="0"/>
              </a:rPr>
              <a:t>H</a:t>
            </a:r>
            <a:r>
              <a:rPr lang="en-US" sz="9600" dirty="0" smtClean="0">
                <a:latin typeface="French Script MT" pitchFamily="66" charset="0"/>
              </a:rPr>
              <a:t>istory</a:t>
            </a:r>
            <a:endParaRPr lang="en-US" sz="9600" dirty="0">
              <a:latin typeface="French Script MT" pitchFamily="66" charset="0"/>
            </a:endParaRPr>
          </a:p>
        </p:txBody>
      </p:sp>
      <p:sp>
        <p:nvSpPr>
          <p:cNvPr id="3" name="Content Placeholder 2"/>
          <p:cNvSpPr>
            <a:spLocks noGrp="1"/>
          </p:cNvSpPr>
          <p:nvPr>
            <p:ph idx="1"/>
          </p:nvPr>
        </p:nvSpPr>
        <p:spPr/>
        <p:txBody>
          <a:bodyPr>
            <a:normAutofit fontScale="70000" lnSpcReduction="20000"/>
          </a:bodyPr>
          <a:lstStyle/>
          <a:p>
            <a:pPr>
              <a:buNone/>
            </a:pPr>
            <a:r>
              <a:rPr lang="en-US" dirty="0" smtClean="0">
                <a:latin typeface="Old English Text MT" pitchFamily="66" charset="0"/>
              </a:rPr>
              <a:t>1.</a:t>
            </a:r>
            <a:r>
              <a:rPr lang="en-US" dirty="0" smtClean="0">
                <a:latin typeface="Monotype Corsiva" pitchFamily="66" charset="0"/>
              </a:rPr>
              <a:t>The first people were said to cook on open fires, what we can call today primitive stoves/ovens</a:t>
            </a:r>
          </a:p>
          <a:p>
            <a:pPr>
              <a:buNone/>
            </a:pPr>
            <a:endParaRPr lang="en-US" dirty="0" smtClean="0">
              <a:latin typeface="Old English Text MT" pitchFamily="66" charset="0"/>
            </a:endParaRPr>
          </a:p>
          <a:p>
            <a:pPr>
              <a:buNone/>
            </a:pPr>
            <a:r>
              <a:rPr lang="en-US" dirty="0" smtClean="0">
                <a:latin typeface="Old English Text MT" pitchFamily="66" charset="0"/>
              </a:rPr>
              <a:t>2. </a:t>
            </a:r>
            <a:r>
              <a:rPr lang="en-US" dirty="0" smtClean="0">
                <a:latin typeface="Monotype Corsiva" pitchFamily="66" charset="0"/>
              </a:rPr>
              <a:t>Open fires were usually placed on the ground, and was used to keep food in, or  to place wood  in for warmth, and by now </a:t>
            </a:r>
            <a:r>
              <a:rPr lang="en-US" dirty="0" smtClean="0">
                <a:latin typeface="Monotype Corsiva" pitchFamily="66" charset="0"/>
              </a:rPr>
              <a:t> </a:t>
            </a:r>
            <a:r>
              <a:rPr lang="en-US" dirty="0" smtClean="0">
                <a:latin typeface="Monotype Corsiva" pitchFamily="66" charset="0"/>
              </a:rPr>
              <a:t>there were masonry fire pits made</a:t>
            </a:r>
          </a:p>
          <a:p>
            <a:pPr>
              <a:buNone/>
            </a:pPr>
            <a:endParaRPr lang="en-US" dirty="0" smtClean="0">
              <a:latin typeface="Old English Text MT" pitchFamily="66" charset="0"/>
            </a:endParaRPr>
          </a:p>
          <a:p>
            <a:pPr>
              <a:buNone/>
            </a:pPr>
            <a:r>
              <a:rPr lang="en-US" dirty="0" smtClean="0">
                <a:latin typeface="Old English Text MT" pitchFamily="66" charset="0"/>
              </a:rPr>
              <a:t>3.  </a:t>
            </a:r>
            <a:r>
              <a:rPr lang="en-US" dirty="0" smtClean="0">
                <a:latin typeface="Monotype Corsiva" pitchFamily="66" charset="0"/>
              </a:rPr>
              <a:t>The Greeks began to first modernly use stoves/ovens for  bread and baked goods</a:t>
            </a:r>
          </a:p>
          <a:p>
            <a:pPr>
              <a:buNone/>
            </a:pPr>
            <a:endParaRPr lang="en-US" dirty="0" smtClean="0">
              <a:latin typeface="Old English Text MT" pitchFamily="66" charset="0"/>
            </a:endParaRPr>
          </a:p>
          <a:p>
            <a:pPr>
              <a:buNone/>
            </a:pPr>
            <a:r>
              <a:rPr lang="en-US" dirty="0" smtClean="0">
                <a:latin typeface="Old English Text MT" pitchFamily="66" charset="0"/>
              </a:rPr>
              <a:t>4. </a:t>
            </a:r>
            <a:r>
              <a:rPr lang="en-US" dirty="0" smtClean="0">
                <a:latin typeface="Monotype Corsiva" pitchFamily="66" charset="0"/>
              </a:rPr>
              <a:t>By the middle ages tall brick  hearths were created</a:t>
            </a:r>
          </a:p>
          <a:p>
            <a:pPr>
              <a:buNone/>
            </a:pPr>
            <a:endParaRPr lang="en-US" dirty="0" smtClean="0">
              <a:latin typeface="Monotype Corsiva" pitchFamily="66" charset="0"/>
            </a:endParaRPr>
          </a:p>
          <a:p>
            <a:pPr>
              <a:buNone/>
            </a:pPr>
            <a:endParaRPr lang="en-US" dirty="0" smtClean="0">
              <a:latin typeface="Monotype Corsiva" pitchFamily="66" charset="0"/>
            </a:endParaRPr>
          </a:p>
          <a:p>
            <a:pPr>
              <a:buNone/>
            </a:pPr>
            <a:r>
              <a:rPr lang="en-US" dirty="0" smtClean="0">
                <a:latin typeface="Old English Text MT" pitchFamily="66" charset="0"/>
              </a:rPr>
              <a:t>5. </a:t>
            </a:r>
            <a:r>
              <a:rPr lang="en-US" dirty="0" smtClean="0">
                <a:latin typeface="Monotype Corsiva" pitchFamily="66" charset="0"/>
              </a:rPr>
              <a:t>Food was often cooked  in medal cauldrons and held over fires </a:t>
            </a:r>
          </a:p>
          <a:p>
            <a:pPr>
              <a:buNone/>
            </a:pPr>
            <a:endParaRPr lang="en-US" dirty="0" smtClean="0">
              <a:latin typeface="Monotype Corsiva" pitchFamily="66" charset="0"/>
            </a:endParaRPr>
          </a:p>
          <a:p>
            <a:pPr>
              <a:buNone/>
            </a:pPr>
            <a:r>
              <a:rPr lang="en-US" dirty="0" smtClean="0">
                <a:latin typeface="Old English Text MT" pitchFamily="66" charset="0"/>
              </a:rPr>
              <a:t>6. </a:t>
            </a:r>
            <a:r>
              <a:rPr lang="en-US" dirty="0" smtClean="0">
                <a:latin typeface="Monotype Corsiva" pitchFamily="66" charset="0"/>
              </a:rPr>
              <a:t>The first oven was created, and dated in 1490, </a:t>
            </a:r>
            <a:r>
              <a:rPr lang="en-US" u="sng" dirty="0" smtClean="0">
                <a:latin typeface="Monotype Corsiva" pitchFamily="66" charset="0"/>
              </a:rPr>
              <a:t>Alsace, France</a:t>
            </a:r>
            <a:endParaRPr lang="en-US" dirty="0" smtClean="0">
              <a:latin typeface="Monotype Corsiva" pitchFamily="66" charset="0"/>
            </a:endParaRPr>
          </a:p>
          <a:p>
            <a:pPr>
              <a:buNone/>
            </a:pPr>
            <a:endParaRPr lang="en-US" dirty="0" smtClean="0">
              <a:latin typeface="Old English Text MT" pitchFamily="66" charset="0"/>
            </a:endParaRPr>
          </a:p>
          <a:p>
            <a:pPr marL="633222" indent="-514350">
              <a:buNone/>
            </a:pPr>
            <a:endParaRPr lang="en-US" dirty="0" smtClean="0">
              <a:latin typeface="Monotype Corsiva" pitchFamily="66" charset="0"/>
            </a:endParaRPr>
          </a:p>
          <a:p>
            <a:pPr>
              <a:buNone/>
            </a:pPr>
            <a:endParaRPr lang="en-US" dirty="0" smtClean="0">
              <a:latin typeface="Monotype Corsiva" pitchFamily="66" charset="0"/>
            </a:endParaRPr>
          </a:p>
          <a:p>
            <a:endParaRPr lang="en-US" dirty="0">
              <a:latin typeface="Monotype Corsiva" pitchFamily="66" charset="0"/>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latin typeface="Old English Text MT" pitchFamily="66" charset="0"/>
              </a:rPr>
              <a:t>W</a:t>
            </a:r>
            <a:r>
              <a:rPr lang="en-US" sz="8000" dirty="0" smtClean="0">
                <a:latin typeface="French Script MT" pitchFamily="66" charset="0"/>
              </a:rPr>
              <a:t>ood</a:t>
            </a:r>
            <a:r>
              <a:rPr lang="en-US" sz="8000" dirty="0" smtClean="0">
                <a:latin typeface="Old English Text MT" pitchFamily="66" charset="0"/>
              </a:rPr>
              <a:t> B</a:t>
            </a:r>
            <a:r>
              <a:rPr lang="en-US" sz="8000" dirty="0" smtClean="0">
                <a:latin typeface="French Script MT" pitchFamily="66" charset="0"/>
              </a:rPr>
              <a:t>urning </a:t>
            </a:r>
            <a:r>
              <a:rPr lang="en-US" sz="8000" dirty="0" smtClean="0">
                <a:latin typeface="Old English Text MT" pitchFamily="66" charset="0"/>
              </a:rPr>
              <a:t>S</a:t>
            </a:r>
            <a:r>
              <a:rPr lang="en-US" sz="8000" dirty="0" smtClean="0">
                <a:latin typeface="French Script MT" pitchFamily="66" charset="0"/>
              </a:rPr>
              <a:t>toves </a:t>
            </a:r>
            <a:endParaRPr lang="en-US" sz="8000" dirty="0">
              <a:latin typeface="French Script MT" pitchFamily="66" charset="0"/>
            </a:endParaRPr>
          </a:p>
        </p:txBody>
      </p:sp>
      <p:sp>
        <p:nvSpPr>
          <p:cNvPr id="3" name="Content Placeholder 2"/>
          <p:cNvSpPr>
            <a:spLocks noGrp="1"/>
          </p:cNvSpPr>
          <p:nvPr>
            <p:ph idx="1"/>
          </p:nvPr>
        </p:nvSpPr>
        <p:spPr>
          <a:xfrm>
            <a:off x="457200" y="1524001"/>
            <a:ext cx="8229600" cy="4876800"/>
          </a:xfrm>
        </p:spPr>
        <p:txBody>
          <a:bodyPr>
            <a:normAutofit fontScale="92500" lnSpcReduction="10000"/>
          </a:bodyPr>
          <a:lstStyle/>
          <a:p>
            <a:pPr marL="633222" indent="-514350">
              <a:buClr>
                <a:schemeClr val="tx1">
                  <a:lumMod val="95000"/>
                  <a:lumOff val="5000"/>
                </a:schemeClr>
              </a:buClr>
              <a:buNone/>
            </a:pPr>
            <a:r>
              <a:rPr lang="en-US" dirty="0" smtClean="0">
                <a:latin typeface="Monotype Corsiva" pitchFamily="66" charset="0"/>
              </a:rPr>
              <a:t> </a:t>
            </a:r>
            <a:r>
              <a:rPr lang="en-US" dirty="0" smtClean="0">
                <a:latin typeface="Old English Text MT" pitchFamily="66" charset="0"/>
              </a:rPr>
              <a:t>1. </a:t>
            </a:r>
            <a:r>
              <a:rPr lang="en-US" dirty="0" smtClean="0">
                <a:latin typeface="Monotype Corsiva" pitchFamily="66" charset="0"/>
              </a:rPr>
              <a:t>Scientist began improvising wood burning stoves, because of issues involving the smoke the stove let out</a:t>
            </a:r>
          </a:p>
          <a:p>
            <a:pPr marL="633222" indent="-514350">
              <a:buClr>
                <a:schemeClr val="tx1">
                  <a:lumMod val="95000"/>
                  <a:lumOff val="5000"/>
                </a:schemeClr>
              </a:buClr>
              <a:buNone/>
            </a:pPr>
            <a:endParaRPr lang="en-US" dirty="0" smtClean="0">
              <a:latin typeface="Monotype Corsiva" pitchFamily="66" charset="0"/>
            </a:endParaRPr>
          </a:p>
          <a:p>
            <a:pPr marL="633222" indent="-514350">
              <a:buClr>
                <a:schemeClr val="tx1">
                  <a:lumMod val="95000"/>
                  <a:lumOff val="5000"/>
                </a:schemeClr>
              </a:buClr>
              <a:buNone/>
            </a:pPr>
            <a:r>
              <a:rPr lang="en-US" dirty="0" smtClean="0">
                <a:latin typeface="Old English Text MT" pitchFamily="66" charset="0"/>
              </a:rPr>
              <a:t>2. </a:t>
            </a:r>
            <a:r>
              <a:rPr lang="en-US" dirty="0" smtClean="0">
                <a:latin typeface="Monotype Corsiva" pitchFamily="66" charset="0"/>
              </a:rPr>
              <a:t>The fire chamber was soon created, an it was used for  holding wood fire, and holes were made above the chamber, so that cooking utensils could be placed on with flat bottoms </a:t>
            </a:r>
          </a:p>
          <a:p>
            <a:pPr marL="633222" indent="-514350">
              <a:buNone/>
            </a:pPr>
            <a:endParaRPr lang="en-US" dirty="0" smtClean="0">
              <a:latin typeface="Monotype Corsiva" pitchFamily="66" charset="0"/>
            </a:endParaRPr>
          </a:p>
          <a:p>
            <a:pPr marL="633222" indent="-514350">
              <a:buNone/>
            </a:pPr>
            <a:r>
              <a:rPr lang="en-US" dirty="0" smtClean="0">
                <a:latin typeface="Old English Text MT" pitchFamily="66" charset="0"/>
              </a:rPr>
              <a:t>3. </a:t>
            </a:r>
            <a:r>
              <a:rPr lang="en-US" dirty="0" smtClean="0">
                <a:latin typeface="Monotype Corsiva" pitchFamily="66" charset="0"/>
              </a:rPr>
              <a:t>The best noted designed  for the wood burning stove was by Frenchmen architect </a:t>
            </a:r>
            <a:r>
              <a:rPr lang="en-US" dirty="0">
                <a:latin typeface="Monotype Corsiva" pitchFamily="66" charset="0"/>
              </a:rPr>
              <a:t>François </a:t>
            </a:r>
            <a:r>
              <a:rPr lang="en-US" dirty="0" err="1" smtClean="0">
                <a:latin typeface="Monotype Corsiva" pitchFamily="66" charset="0"/>
              </a:rPr>
              <a:t>Cuvilliés</a:t>
            </a:r>
            <a:r>
              <a:rPr lang="en-US" dirty="0" smtClean="0">
                <a:latin typeface="Monotype Corsiva" pitchFamily="66" charset="0"/>
              </a:rPr>
              <a:t>, and the great historian Benjamin Franklin.</a:t>
            </a:r>
            <a:endParaRPr lang="en-US" dirty="0" smtClean="0">
              <a:latin typeface="Old English Text MT" pitchFamily="66" charset="0"/>
            </a:endParaRPr>
          </a:p>
          <a:p>
            <a:pPr marL="633222" indent="-514350">
              <a:buNone/>
            </a:pPr>
            <a:endParaRPr lang="en-US" dirty="0" smtClean="0">
              <a:latin typeface="Monotype Corsiva" pitchFamily="66" charset="0"/>
            </a:endParaRPr>
          </a:p>
          <a:p>
            <a:pPr marL="633222" indent="-514350">
              <a:buNone/>
            </a:pPr>
            <a:endParaRPr lang="en-US" dirty="0">
              <a:latin typeface="Old English Text MT" pitchFamily="66" charset="0"/>
            </a:endParaRPr>
          </a:p>
        </p:txBody>
      </p:sp>
      <p:pic>
        <p:nvPicPr>
          <p:cNvPr id="4" name="Picture 3" descr="http://0.tqn.com/d/inventors/1/G/Q/G/stove.jpg"/>
          <p:cNvPicPr/>
          <p:nvPr/>
        </p:nvPicPr>
        <p:blipFill>
          <a:blip r:embed="rId2" cstate="print"/>
          <a:srcRect/>
          <a:stretch>
            <a:fillRect/>
          </a:stretch>
        </p:blipFill>
        <p:spPr bwMode="auto">
          <a:xfrm>
            <a:off x="8001000" y="304800"/>
            <a:ext cx="952500" cy="1019175"/>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Old English Text MT" pitchFamily="66" charset="0"/>
              </a:rPr>
              <a:t>                </a:t>
            </a:r>
            <a:r>
              <a:rPr lang="en-US" sz="9600" dirty="0" smtClean="0">
                <a:latin typeface="Old English Text MT" pitchFamily="66" charset="0"/>
              </a:rPr>
              <a:t>I</a:t>
            </a:r>
            <a:r>
              <a:rPr lang="en-US" sz="9600" dirty="0" smtClean="0">
                <a:latin typeface="French Script MT" pitchFamily="66" charset="0"/>
              </a:rPr>
              <a:t>ron </a:t>
            </a:r>
            <a:r>
              <a:rPr lang="en-US" sz="9600" dirty="0" smtClean="0">
                <a:latin typeface="Old English Text MT" pitchFamily="66" charset="0"/>
              </a:rPr>
              <a:t>S</a:t>
            </a:r>
            <a:r>
              <a:rPr lang="en-US" sz="9600" dirty="0" smtClean="0">
                <a:latin typeface="French Script MT" pitchFamily="66" charset="0"/>
              </a:rPr>
              <a:t>toves</a:t>
            </a:r>
            <a:endParaRPr lang="en-US" sz="9600" dirty="0">
              <a:latin typeface="Old English Text MT" pitchFamily="66" charset="0"/>
            </a:endParaRPr>
          </a:p>
        </p:txBody>
      </p:sp>
      <p:sp>
        <p:nvSpPr>
          <p:cNvPr id="3" name="Content Placeholder 2"/>
          <p:cNvSpPr>
            <a:spLocks noGrp="1"/>
          </p:cNvSpPr>
          <p:nvPr>
            <p:ph idx="1"/>
          </p:nvPr>
        </p:nvSpPr>
        <p:spPr>
          <a:xfrm>
            <a:off x="0" y="1600200"/>
            <a:ext cx="8686800" cy="5257799"/>
          </a:xfrm>
        </p:spPr>
        <p:txBody>
          <a:bodyPr>
            <a:normAutofit fontScale="77500" lnSpcReduction="20000"/>
          </a:bodyPr>
          <a:lstStyle/>
          <a:p>
            <a:pPr marL="118872" indent="0">
              <a:buNone/>
            </a:pPr>
            <a:r>
              <a:rPr lang="en-US" dirty="0" smtClean="0">
                <a:latin typeface="Monotype Corsiva" pitchFamily="66" charset="0"/>
              </a:rPr>
              <a:t> </a:t>
            </a:r>
            <a:r>
              <a:rPr lang="en-US" dirty="0" smtClean="0">
                <a:latin typeface="Old English Text MT" pitchFamily="66" charset="0"/>
              </a:rPr>
              <a:t>1. </a:t>
            </a:r>
            <a:r>
              <a:rPr lang="en-US" dirty="0" smtClean="0">
                <a:latin typeface="Monotype Corsiva" pitchFamily="66" charset="0"/>
              </a:rPr>
              <a:t>About 1728,  the mass  production of iron cast stoves went into play</a:t>
            </a:r>
          </a:p>
          <a:p>
            <a:pPr marL="633222" indent="-514350">
              <a:buAutoNum type="arabicPeriod"/>
            </a:pPr>
            <a:endParaRPr lang="en-US" dirty="0">
              <a:latin typeface="Monotype Corsiva" pitchFamily="66" charset="0"/>
            </a:endParaRPr>
          </a:p>
          <a:p>
            <a:pPr marL="118872" indent="0">
              <a:buNone/>
            </a:pPr>
            <a:r>
              <a:rPr lang="en-US" dirty="0" smtClean="0">
                <a:latin typeface="Old English Text MT" pitchFamily="66" charset="0"/>
              </a:rPr>
              <a:t>2.</a:t>
            </a:r>
            <a:r>
              <a:rPr lang="en-US" dirty="0" smtClean="0">
                <a:latin typeface="Monotype Corsiva" pitchFamily="66" charset="0"/>
              </a:rPr>
              <a:t>The cast iron stoves were created by </a:t>
            </a:r>
            <a:r>
              <a:rPr lang="en-US" dirty="0">
                <a:latin typeface="Monotype Corsiva" pitchFamily="66" charset="0"/>
              </a:rPr>
              <a:t>the Germans, </a:t>
            </a:r>
            <a:r>
              <a:rPr lang="en-US" dirty="0" smtClean="0">
                <a:latin typeface="Monotype Corsiva" pitchFamily="66" charset="0"/>
              </a:rPr>
              <a:t>and was called the </a:t>
            </a:r>
            <a:r>
              <a:rPr lang="en-US" dirty="0">
                <a:latin typeface="Monotype Corsiva" pitchFamily="66" charset="0"/>
              </a:rPr>
              <a:t>Five-plate or Jamb stoves</a:t>
            </a:r>
            <a:r>
              <a:rPr lang="en-US" dirty="0" smtClean="0">
                <a:latin typeface="Monotype Corsiva" pitchFamily="66" charset="0"/>
              </a:rPr>
              <a:t>.</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3. </a:t>
            </a:r>
            <a:r>
              <a:rPr lang="en-US" dirty="0">
                <a:latin typeface="Monotype Corsiva" pitchFamily="66" charset="0"/>
              </a:rPr>
              <a:t> </a:t>
            </a:r>
            <a:r>
              <a:rPr lang="en-US" dirty="0" smtClean="0">
                <a:latin typeface="Monotype Corsiva" pitchFamily="66" charset="0"/>
              </a:rPr>
              <a:t>In 1800, Benjamin Thompson</a:t>
            </a:r>
            <a:r>
              <a:rPr lang="en-US" dirty="0">
                <a:latin typeface="Monotype Corsiva" pitchFamily="66" charset="0"/>
              </a:rPr>
              <a:t>, created a working iron kitchen </a:t>
            </a:r>
            <a:r>
              <a:rPr lang="en-US" dirty="0" smtClean="0">
                <a:latin typeface="Monotype Corsiva" pitchFamily="66" charset="0"/>
              </a:rPr>
              <a:t>stove, </a:t>
            </a:r>
            <a:r>
              <a:rPr lang="en-US" dirty="0">
                <a:latin typeface="Monotype Corsiva" pitchFamily="66" charset="0"/>
              </a:rPr>
              <a:t>he named the Rumford </a:t>
            </a:r>
            <a:r>
              <a:rPr lang="en-US" dirty="0" smtClean="0">
                <a:latin typeface="Monotype Corsiva" pitchFamily="66" charset="0"/>
              </a:rPr>
              <a:t>stove with  the intention to be placed in big productive kitchens</a:t>
            </a:r>
          </a:p>
          <a:p>
            <a:pPr marL="118872" indent="0">
              <a:buNone/>
            </a:pPr>
            <a:endParaRPr lang="en-US" dirty="0" smtClean="0">
              <a:latin typeface="Monotype Corsiva" pitchFamily="66" charset="0"/>
            </a:endParaRPr>
          </a:p>
          <a:p>
            <a:pPr marL="118872" indent="0">
              <a:buNone/>
            </a:pPr>
            <a:r>
              <a:rPr lang="en-US" dirty="0" smtClean="0">
                <a:latin typeface="Old English Text MT" pitchFamily="66" charset="0"/>
              </a:rPr>
              <a:t>4. </a:t>
            </a:r>
            <a:r>
              <a:rPr lang="en-US" dirty="0" smtClean="0">
                <a:latin typeface="Monotype Corsiva" pitchFamily="66" charset="0"/>
              </a:rPr>
              <a:t>Even though Thompson’s invention was a hit at the time, there were many problems with the Rumford stove. Do to so many problems with the Rumford stove, designs continued to improve it</a:t>
            </a:r>
          </a:p>
          <a:p>
            <a:pPr marL="118872" indent="0">
              <a:buNone/>
            </a:pPr>
            <a:endParaRPr lang="en-US" dirty="0">
              <a:latin typeface="Monotype Corsiva" pitchFamily="66" charset="0"/>
            </a:endParaRPr>
          </a:p>
          <a:p>
            <a:pPr marL="118872" indent="0">
              <a:buNone/>
            </a:pPr>
            <a:r>
              <a:rPr lang="en-US" dirty="0" smtClean="0">
                <a:latin typeface="Monotype Corsiva" pitchFamily="66" charset="0"/>
              </a:rPr>
              <a:t>5. </a:t>
            </a:r>
            <a:r>
              <a:rPr lang="en-US" dirty="0">
                <a:latin typeface="Monotype Corsiva" pitchFamily="66" charset="0"/>
              </a:rPr>
              <a:t>Finally patented in </a:t>
            </a:r>
            <a:r>
              <a:rPr lang="en-US" dirty="0" smtClean="0">
                <a:latin typeface="Monotype Corsiva" pitchFamily="66" charset="0"/>
              </a:rPr>
              <a:t>1834, Stewart Oberlin’s invention help put a stop to the Rumford </a:t>
            </a:r>
            <a:r>
              <a:rPr lang="en-US" dirty="0" smtClean="0">
                <a:latin typeface="Monotype Corsiva" pitchFamily="66" charset="0"/>
              </a:rPr>
              <a:t>stove’s malfunctions </a:t>
            </a:r>
            <a:endParaRPr lang="en-US" dirty="0">
              <a:latin typeface="Monotype Corsiva" pitchFamily="66" charset="0"/>
            </a:endParaRPr>
          </a:p>
          <a:p>
            <a:pPr marL="118872" indent="0">
              <a:buNone/>
            </a:pPr>
            <a:endParaRPr lang="en-US" dirty="0">
              <a:latin typeface="Old English Text MT" pitchFamily="66"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 y="1524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15240"/>
            <a:ext cx="123825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2" end="2"/>
                                            </p:txEl>
                                          </p:spTgt>
                                        </p:tgtEl>
                                        <p:attrNameLst>
                                          <p:attrName>r</p:attrName>
                                        </p:attrNameLst>
                                      </p:cBhvr>
                                    </p:animRot>
                                    <p:animRot by="-240000">
                                      <p:cBhvr>
                                        <p:cTn id="15" dur="200" fill="hold">
                                          <p:stCondLst>
                                            <p:cond delay="200"/>
                                          </p:stCondLst>
                                        </p:cTn>
                                        <p:tgtEl>
                                          <p:spTgt spid="3">
                                            <p:txEl>
                                              <p:pRg st="2" end="2"/>
                                            </p:txEl>
                                          </p:spTgt>
                                        </p:tgtEl>
                                        <p:attrNameLst>
                                          <p:attrName>r</p:attrName>
                                        </p:attrNameLst>
                                      </p:cBhvr>
                                    </p:animRot>
                                    <p:animRot by="240000">
                                      <p:cBhvr>
                                        <p:cTn id="16" dur="200" fill="hold">
                                          <p:stCondLst>
                                            <p:cond delay="400"/>
                                          </p:stCondLst>
                                        </p:cTn>
                                        <p:tgtEl>
                                          <p:spTgt spid="3">
                                            <p:txEl>
                                              <p:pRg st="2" end="2"/>
                                            </p:txEl>
                                          </p:spTgt>
                                        </p:tgtEl>
                                        <p:attrNameLst>
                                          <p:attrName>r</p:attrName>
                                        </p:attrNameLst>
                                      </p:cBhvr>
                                    </p:animRot>
                                    <p:animRot by="-240000">
                                      <p:cBhvr>
                                        <p:cTn id="17" dur="200" fill="hold">
                                          <p:stCondLst>
                                            <p:cond delay="600"/>
                                          </p:stCondLst>
                                        </p:cTn>
                                        <p:tgtEl>
                                          <p:spTgt spid="3">
                                            <p:txEl>
                                              <p:pRg st="2" end="2"/>
                                            </p:txEl>
                                          </p:spTgt>
                                        </p:tgtEl>
                                        <p:attrNameLst>
                                          <p:attrName>r</p:attrName>
                                        </p:attrNameLst>
                                      </p:cBhvr>
                                    </p:animRot>
                                    <p:animRot by="120000">
                                      <p:cBhvr>
                                        <p:cTn id="18" dur="200" fill="hold">
                                          <p:stCondLst>
                                            <p:cond delay="80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3">
                                            <p:txEl>
                                              <p:pRg st="4" end="4"/>
                                            </p:txEl>
                                          </p:spTgt>
                                        </p:tgtEl>
                                        <p:attrNameLst>
                                          <p:attrName>r</p:attrName>
                                        </p:attrNameLst>
                                      </p:cBhvr>
                                    </p:animRot>
                                    <p:animRot by="-240000">
                                      <p:cBhvr>
                                        <p:cTn id="23" dur="200" fill="hold">
                                          <p:stCondLst>
                                            <p:cond delay="200"/>
                                          </p:stCondLst>
                                        </p:cTn>
                                        <p:tgtEl>
                                          <p:spTgt spid="3">
                                            <p:txEl>
                                              <p:pRg st="4" end="4"/>
                                            </p:txEl>
                                          </p:spTgt>
                                        </p:tgtEl>
                                        <p:attrNameLst>
                                          <p:attrName>r</p:attrName>
                                        </p:attrNameLst>
                                      </p:cBhvr>
                                    </p:animRot>
                                    <p:animRot by="240000">
                                      <p:cBhvr>
                                        <p:cTn id="24" dur="200" fill="hold">
                                          <p:stCondLst>
                                            <p:cond delay="400"/>
                                          </p:stCondLst>
                                        </p:cTn>
                                        <p:tgtEl>
                                          <p:spTgt spid="3">
                                            <p:txEl>
                                              <p:pRg st="4" end="4"/>
                                            </p:txEl>
                                          </p:spTgt>
                                        </p:tgtEl>
                                        <p:attrNameLst>
                                          <p:attrName>r</p:attrName>
                                        </p:attrNameLst>
                                      </p:cBhvr>
                                    </p:animRot>
                                    <p:animRot by="-240000">
                                      <p:cBhvr>
                                        <p:cTn id="25" dur="200" fill="hold">
                                          <p:stCondLst>
                                            <p:cond delay="600"/>
                                          </p:stCondLst>
                                        </p:cTn>
                                        <p:tgtEl>
                                          <p:spTgt spid="3">
                                            <p:txEl>
                                              <p:pRg st="4" end="4"/>
                                            </p:txEl>
                                          </p:spTgt>
                                        </p:tgtEl>
                                        <p:attrNameLst>
                                          <p:attrName>r</p:attrName>
                                        </p:attrNameLst>
                                      </p:cBhvr>
                                    </p:animRot>
                                    <p:animRot by="120000">
                                      <p:cBhvr>
                                        <p:cTn id="26" dur="200" fill="hold">
                                          <p:stCondLst>
                                            <p:cond delay="800"/>
                                          </p:stCondLst>
                                        </p:cTn>
                                        <p:tgtEl>
                                          <p:spTgt spid="3">
                                            <p:txEl>
                                              <p:pRg st="4" end="4"/>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2" presetClass="emph" presetSubtype="0" fill="hold" grpId="0" nodeType="clickEffect">
                                  <p:stCondLst>
                                    <p:cond delay="0"/>
                                  </p:stCondLst>
                                  <p:childTnLst>
                                    <p:animRot by="120000">
                                      <p:cBhvr>
                                        <p:cTn id="30" dur="100" fill="hold">
                                          <p:stCondLst>
                                            <p:cond delay="0"/>
                                          </p:stCondLst>
                                        </p:cTn>
                                        <p:tgtEl>
                                          <p:spTgt spid="3">
                                            <p:txEl>
                                              <p:pRg st="6" end="6"/>
                                            </p:txEl>
                                          </p:spTgt>
                                        </p:tgtEl>
                                        <p:attrNameLst>
                                          <p:attrName>r</p:attrName>
                                        </p:attrNameLst>
                                      </p:cBhvr>
                                    </p:animRot>
                                    <p:animRot by="-240000">
                                      <p:cBhvr>
                                        <p:cTn id="31" dur="200" fill="hold">
                                          <p:stCondLst>
                                            <p:cond delay="200"/>
                                          </p:stCondLst>
                                        </p:cTn>
                                        <p:tgtEl>
                                          <p:spTgt spid="3">
                                            <p:txEl>
                                              <p:pRg st="6" end="6"/>
                                            </p:txEl>
                                          </p:spTgt>
                                        </p:tgtEl>
                                        <p:attrNameLst>
                                          <p:attrName>r</p:attrName>
                                        </p:attrNameLst>
                                      </p:cBhvr>
                                    </p:animRot>
                                    <p:animRot by="240000">
                                      <p:cBhvr>
                                        <p:cTn id="32" dur="200" fill="hold">
                                          <p:stCondLst>
                                            <p:cond delay="400"/>
                                          </p:stCondLst>
                                        </p:cTn>
                                        <p:tgtEl>
                                          <p:spTgt spid="3">
                                            <p:txEl>
                                              <p:pRg st="6" end="6"/>
                                            </p:txEl>
                                          </p:spTgt>
                                        </p:tgtEl>
                                        <p:attrNameLst>
                                          <p:attrName>r</p:attrName>
                                        </p:attrNameLst>
                                      </p:cBhvr>
                                    </p:animRot>
                                    <p:animRot by="-240000">
                                      <p:cBhvr>
                                        <p:cTn id="33" dur="200" fill="hold">
                                          <p:stCondLst>
                                            <p:cond delay="600"/>
                                          </p:stCondLst>
                                        </p:cTn>
                                        <p:tgtEl>
                                          <p:spTgt spid="3">
                                            <p:txEl>
                                              <p:pRg st="6" end="6"/>
                                            </p:txEl>
                                          </p:spTgt>
                                        </p:tgtEl>
                                        <p:attrNameLst>
                                          <p:attrName>r</p:attrName>
                                        </p:attrNameLst>
                                      </p:cBhvr>
                                    </p:animRot>
                                    <p:animRot by="120000">
                                      <p:cBhvr>
                                        <p:cTn id="34" dur="200" fill="hold">
                                          <p:stCondLst>
                                            <p:cond delay="800"/>
                                          </p:stCondLst>
                                        </p:cTn>
                                        <p:tgtEl>
                                          <p:spTgt spid="3">
                                            <p:txEl>
                                              <p:pRg st="6" end="6"/>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2" presetClass="emph" presetSubtype="0" fill="hold" grpId="0" nodeType="clickEffect">
                                  <p:stCondLst>
                                    <p:cond delay="0"/>
                                  </p:stCondLst>
                                  <p:childTnLst>
                                    <p:animRot by="120000">
                                      <p:cBhvr>
                                        <p:cTn id="38" dur="100" fill="hold">
                                          <p:stCondLst>
                                            <p:cond delay="0"/>
                                          </p:stCondLst>
                                        </p:cTn>
                                        <p:tgtEl>
                                          <p:spTgt spid="3">
                                            <p:txEl>
                                              <p:pRg st="8" end="8"/>
                                            </p:txEl>
                                          </p:spTgt>
                                        </p:tgtEl>
                                        <p:attrNameLst>
                                          <p:attrName>r</p:attrName>
                                        </p:attrNameLst>
                                      </p:cBhvr>
                                    </p:animRot>
                                    <p:animRot by="-240000">
                                      <p:cBhvr>
                                        <p:cTn id="39" dur="200" fill="hold">
                                          <p:stCondLst>
                                            <p:cond delay="200"/>
                                          </p:stCondLst>
                                        </p:cTn>
                                        <p:tgtEl>
                                          <p:spTgt spid="3">
                                            <p:txEl>
                                              <p:pRg st="8" end="8"/>
                                            </p:txEl>
                                          </p:spTgt>
                                        </p:tgtEl>
                                        <p:attrNameLst>
                                          <p:attrName>r</p:attrName>
                                        </p:attrNameLst>
                                      </p:cBhvr>
                                    </p:animRot>
                                    <p:animRot by="240000">
                                      <p:cBhvr>
                                        <p:cTn id="40" dur="200" fill="hold">
                                          <p:stCondLst>
                                            <p:cond delay="400"/>
                                          </p:stCondLst>
                                        </p:cTn>
                                        <p:tgtEl>
                                          <p:spTgt spid="3">
                                            <p:txEl>
                                              <p:pRg st="8" end="8"/>
                                            </p:txEl>
                                          </p:spTgt>
                                        </p:tgtEl>
                                        <p:attrNameLst>
                                          <p:attrName>r</p:attrName>
                                        </p:attrNameLst>
                                      </p:cBhvr>
                                    </p:animRot>
                                    <p:animRot by="-240000">
                                      <p:cBhvr>
                                        <p:cTn id="41" dur="200" fill="hold">
                                          <p:stCondLst>
                                            <p:cond delay="600"/>
                                          </p:stCondLst>
                                        </p:cTn>
                                        <p:tgtEl>
                                          <p:spTgt spid="3">
                                            <p:txEl>
                                              <p:pRg st="8" end="8"/>
                                            </p:txEl>
                                          </p:spTgt>
                                        </p:tgtEl>
                                        <p:attrNameLst>
                                          <p:attrName>r</p:attrName>
                                        </p:attrNameLst>
                                      </p:cBhvr>
                                    </p:animRot>
                                    <p:animRot by="120000">
                                      <p:cBhvr>
                                        <p:cTn id="42" dur="200" fill="hold">
                                          <p:stCondLst>
                                            <p:cond delay="800"/>
                                          </p:stCondLst>
                                        </p:cTn>
                                        <p:tgtEl>
                                          <p:spTgt spid="3">
                                            <p:txEl>
                                              <p:pRg st="8" end="8"/>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latin typeface="Old English Text MT" pitchFamily="66" charset="0"/>
              </a:rPr>
              <a:t>  C</a:t>
            </a:r>
            <a:r>
              <a:rPr lang="en-US" sz="9600" dirty="0" smtClean="0">
                <a:latin typeface="French Script MT" pitchFamily="66" charset="0"/>
              </a:rPr>
              <a:t>oal</a:t>
            </a:r>
            <a:r>
              <a:rPr lang="en-US" sz="9600" dirty="0" smtClean="0"/>
              <a:t> </a:t>
            </a:r>
            <a:r>
              <a:rPr lang="en-US" sz="9600" dirty="0" smtClean="0">
                <a:latin typeface="French Script MT" pitchFamily="66" charset="0"/>
              </a:rPr>
              <a:t>&amp;</a:t>
            </a:r>
            <a:r>
              <a:rPr lang="en-US" sz="9600" dirty="0" smtClean="0"/>
              <a:t> </a:t>
            </a:r>
            <a:r>
              <a:rPr lang="en-US" sz="9600" dirty="0" smtClean="0">
                <a:latin typeface="Old English Text MT" pitchFamily="66" charset="0"/>
              </a:rPr>
              <a:t>K</a:t>
            </a:r>
            <a:r>
              <a:rPr lang="en-US" sz="9600" dirty="0" smtClean="0">
                <a:latin typeface="French Script MT" pitchFamily="66" charset="0"/>
              </a:rPr>
              <a:t>erosene</a:t>
            </a:r>
            <a:endParaRPr lang="en-US" sz="9600" dirty="0">
              <a:latin typeface="French Script MT" pitchFamily="66"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latin typeface="Old English Text MT" pitchFamily="66" charset="0"/>
              </a:rPr>
              <a:t>1. </a:t>
            </a:r>
            <a:r>
              <a:rPr lang="en-US" u="sng" dirty="0" err="1" smtClean="0">
                <a:latin typeface="Monotype Corsiva" pitchFamily="66" charset="0"/>
              </a:rPr>
              <a:t>Frans</a:t>
            </a:r>
            <a:r>
              <a:rPr lang="en-US" u="sng" dirty="0" smtClean="0">
                <a:latin typeface="Monotype Corsiva" pitchFamily="66" charset="0"/>
              </a:rPr>
              <a:t> Wilhelm </a:t>
            </a:r>
            <a:r>
              <a:rPr lang="en-US" u="sng" dirty="0" err="1" smtClean="0">
                <a:latin typeface="Monotype Corsiva" pitchFamily="66" charset="0"/>
              </a:rPr>
              <a:t>Lindqvist</a:t>
            </a:r>
            <a:r>
              <a:rPr lang="en-US" dirty="0" smtClean="0">
                <a:latin typeface="Monotype Corsiva" pitchFamily="66" charset="0"/>
              </a:rPr>
              <a:t> made the design of a soot less kerosene oven</a:t>
            </a:r>
          </a:p>
          <a:p>
            <a:pPr>
              <a:buNone/>
            </a:pPr>
            <a:endParaRPr lang="en-US" dirty="0" smtClean="0">
              <a:latin typeface="Monotype Corsiva" pitchFamily="66" charset="0"/>
            </a:endParaRPr>
          </a:p>
          <a:p>
            <a:pPr>
              <a:buNone/>
            </a:pPr>
            <a:r>
              <a:rPr lang="en-US" dirty="0" smtClean="0">
                <a:latin typeface="Old English Text MT" pitchFamily="66" charset="0"/>
              </a:rPr>
              <a:t>2. </a:t>
            </a:r>
            <a:r>
              <a:rPr lang="en-US" u="sng" dirty="0" smtClean="0">
                <a:latin typeface="Monotype Corsiva" pitchFamily="66" charset="0"/>
              </a:rPr>
              <a:t>Jordan Mott,</a:t>
            </a:r>
            <a:r>
              <a:rPr lang="en-US" dirty="0" smtClean="0">
                <a:latin typeface="Monotype Corsiva" pitchFamily="66" charset="0"/>
              </a:rPr>
              <a:t> invented the first usable coal oven in 1833. Motts oven was named baseburner, the baseburner was equipped with ventilation to burn the coal </a:t>
            </a:r>
            <a:r>
              <a:rPr lang="en-US" dirty="0" smtClean="0">
                <a:latin typeface="Monotype Corsiva" pitchFamily="66" charset="0"/>
              </a:rPr>
              <a:t>adequately. </a:t>
            </a:r>
            <a:endParaRPr lang="en-US" dirty="0" smtClean="0">
              <a:latin typeface="Monotype Corsiva" pitchFamily="66" charset="0"/>
            </a:endParaRPr>
          </a:p>
          <a:p>
            <a:pPr>
              <a:buNone/>
            </a:pPr>
            <a:endParaRPr lang="en-US" dirty="0" smtClean="0">
              <a:latin typeface="Monotype Corsiva" pitchFamily="66" charset="0"/>
            </a:endParaRPr>
          </a:p>
          <a:p>
            <a:pPr>
              <a:buNone/>
            </a:pPr>
            <a:r>
              <a:rPr lang="en-US" dirty="0" smtClean="0">
                <a:latin typeface="Old English Text MT" pitchFamily="66" charset="0"/>
              </a:rPr>
              <a:t>3. </a:t>
            </a:r>
            <a:r>
              <a:rPr lang="en-US" dirty="0" smtClean="0">
                <a:latin typeface="Monotype Corsiva" pitchFamily="66" charset="0"/>
              </a:rPr>
              <a:t>Mott’s baseburner oven was cylindrical and it was  made with iron with and a hole circling the top of the baseburner</a:t>
            </a:r>
            <a:r>
              <a:rPr lang="en-US" dirty="0" smtClean="0">
                <a:latin typeface="Monotype Corsiva" pitchFamily="66" charset="0"/>
              </a:rPr>
              <a:t>. </a:t>
            </a:r>
            <a:endParaRPr lang="en-US" dirty="0">
              <a:latin typeface="Monotype Corsiva" pitchFamily="66" charset="0"/>
            </a:endParaRPr>
          </a:p>
        </p:txBody>
      </p:sp>
    </p:spTree>
    <p:extLst>
      <p:ext uri="{BB962C8B-B14F-4D97-AF65-F5344CB8AC3E}">
        <p14:creationId xmlns:p14="http://schemas.microsoft.com/office/powerpoint/2010/main" val="224591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2" end="2"/>
                                            </p:txEl>
                                          </p:spTgt>
                                        </p:tgtEl>
                                        <p:attrNameLst>
                                          <p:attrName>style.color</p:attrName>
                                        </p:attrNameLst>
                                      </p:cBhvr>
                                      <p:to>
                                        <a:schemeClr val="bg1"/>
                                      </p:to>
                                    </p:animClr>
                                    <p:animClr clrSpc="rgb" dir="cw">
                                      <p:cBhvr>
                                        <p:cTn id="14" dur="250" autoRev="1" fill="remove"/>
                                        <p:tgtEl>
                                          <p:spTgt spid="3">
                                            <p:txEl>
                                              <p:pRg st="2" end="2"/>
                                            </p:txEl>
                                          </p:spTgt>
                                        </p:tgtEl>
                                        <p:attrNameLst>
                                          <p:attrName>fillcolor</p:attrName>
                                        </p:attrNameLst>
                                      </p:cBhvr>
                                      <p:to>
                                        <a:schemeClr val="bg1"/>
                                      </p:to>
                                    </p:animClr>
                                    <p:set>
                                      <p:cBhvr>
                                        <p:cTn id="15" dur="250" autoRev="1" fill="remove"/>
                                        <p:tgtEl>
                                          <p:spTgt spid="3">
                                            <p:txEl>
                                              <p:pRg st="2" end="2"/>
                                            </p:txEl>
                                          </p:spTgt>
                                        </p:tgtEl>
                                        <p:attrNameLst>
                                          <p:attrName>fill.type</p:attrName>
                                        </p:attrNameLst>
                                      </p:cBhvr>
                                      <p:to>
                                        <p:strVal val="solid"/>
                                      </p:to>
                                    </p:set>
                                    <p:set>
                                      <p:cBhvr>
                                        <p:cTn id="16" dur="250" autoRev="1" fill="remove"/>
                                        <p:tgtEl>
                                          <p:spTgt spid="3">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3">
                                            <p:txEl>
                                              <p:pRg st="4" end="4"/>
                                            </p:txEl>
                                          </p:spTgt>
                                        </p:tgtEl>
                                        <p:attrNameLst>
                                          <p:attrName>style.color</p:attrName>
                                        </p:attrNameLst>
                                      </p:cBhvr>
                                      <p:to>
                                        <a:schemeClr val="bg1"/>
                                      </p:to>
                                    </p:animClr>
                                    <p:animClr clrSpc="rgb" dir="cw">
                                      <p:cBhvr>
                                        <p:cTn id="21" dur="250" autoRev="1" fill="remove"/>
                                        <p:tgtEl>
                                          <p:spTgt spid="3">
                                            <p:txEl>
                                              <p:pRg st="4" end="4"/>
                                            </p:txEl>
                                          </p:spTgt>
                                        </p:tgtEl>
                                        <p:attrNameLst>
                                          <p:attrName>fillcolor</p:attrName>
                                        </p:attrNameLst>
                                      </p:cBhvr>
                                      <p:to>
                                        <a:schemeClr val="bg1"/>
                                      </p:to>
                                    </p:animClr>
                                    <p:set>
                                      <p:cBhvr>
                                        <p:cTn id="22" dur="250" autoRev="1" fill="remove"/>
                                        <p:tgtEl>
                                          <p:spTgt spid="3">
                                            <p:txEl>
                                              <p:pRg st="4" end="4"/>
                                            </p:txEl>
                                          </p:spTgt>
                                        </p:tgtEl>
                                        <p:attrNameLst>
                                          <p:attrName>fill.type</p:attrName>
                                        </p:attrNameLst>
                                      </p:cBhvr>
                                      <p:to>
                                        <p:strVal val="solid"/>
                                      </p:to>
                                    </p:set>
                                    <p:set>
                                      <p:cBhvr>
                                        <p:cTn id="23" dur="250" autoRev="1" fill="remove"/>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latin typeface="Old English Text MT" pitchFamily="66" charset="0"/>
              </a:rPr>
              <a:t>         G</a:t>
            </a:r>
            <a:r>
              <a:rPr lang="en-US" sz="9600" dirty="0" smtClean="0">
                <a:latin typeface="French Script MT" pitchFamily="66" charset="0"/>
              </a:rPr>
              <a:t>as</a:t>
            </a:r>
            <a:endParaRPr lang="en-US" sz="9600" dirty="0">
              <a:latin typeface="Old English Text MT" pitchFamily="66" charset="0"/>
            </a:endParaRPr>
          </a:p>
        </p:txBody>
      </p:sp>
      <p:sp>
        <p:nvSpPr>
          <p:cNvPr id="3" name="Content Placeholder 2"/>
          <p:cNvSpPr>
            <a:spLocks noGrp="1"/>
          </p:cNvSpPr>
          <p:nvPr>
            <p:ph idx="1"/>
          </p:nvPr>
        </p:nvSpPr>
        <p:spPr>
          <a:xfrm>
            <a:off x="381000" y="1783080"/>
            <a:ext cx="8229600" cy="4625609"/>
          </a:xfrm>
        </p:spPr>
        <p:txBody>
          <a:bodyPr>
            <a:normAutofit fontScale="77500" lnSpcReduction="20000"/>
          </a:bodyPr>
          <a:lstStyle/>
          <a:p>
            <a:pPr marL="118872" indent="0">
              <a:buNone/>
            </a:pPr>
            <a:r>
              <a:rPr lang="en-US" dirty="0" smtClean="0">
                <a:latin typeface="Old English Text MT" pitchFamily="66" charset="0"/>
              </a:rPr>
              <a:t>1. </a:t>
            </a:r>
            <a:r>
              <a:rPr lang="en-US" dirty="0" smtClean="0">
                <a:latin typeface="Monotype Corsiva" pitchFamily="66" charset="0"/>
              </a:rPr>
              <a:t>James Sharp, British inventor, patented his gas oven in 1833. Sharp’s oven was the first oven to appear on the sale</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2.  </a:t>
            </a:r>
            <a:r>
              <a:rPr lang="en-US" dirty="0" smtClean="0">
                <a:latin typeface="Monotype Corsiva" pitchFamily="66" charset="0"/>
              </a:rPr>
              <a:t>Averagely there were gas ovens in the homes of the 1920s, with burners, and interior ovens</a:t>
            </a:r>
          </a:p>
          <a:p>
            <a:pPr marL="633222" indent="-514350">
              <a:buAutoNum type="arabicPeriod" startAt="2"/>
            </a:pPr>
            <a:endParaRPr lang="en-US" dirty="0">
              <a:latin typeface="Monotype Corsiva" pitchFamily="66" charset="0"/>
            </a:endParaRPr>
          </a:p>
          <a:p>
            <a:pPr marL="118872" indent="0">
              <a:buNone/>
            </a:pPr>
            <a:r>
              <a:rPr lang="en-US" dirty="0" smtClean="0">
                <a:latin typeface="Old English Text MT" pitchFamily="66" charset="0"/>
              </a:rPr>
              <a:t>3.</a:t>
            </a:r>
            <a:r>
              <a:rPr lang="en-US" dirty="0" smtClean="0">
                <a:latin typeface="Monotype Corsiva" pitchFamily="66" charset="0"/>
              </a:rPr>
              <a:t>The progress of gas stoves were stopped until gas lines, could be able to be equip to homes, and were common among households</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4.  </a:t>
            </a:r>
            <a:r>
              <a:rPr lang="en-US" dirty="0" smtClean="0">
                <a:latin typeface="Monotype Corsiva" pitchFamily="66" charset="0"/>
              </a:rPr>
              <a:t>In the 1910s, gas stoves had enamel coating, which made the stove easier to clean.</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5. </a:t>
            </a:r>
            <a:r>
              <a:rPr lang="en-US" dirty="0" smtClean="0">
                <a:latin typeface="Monotype Corsiva" pitchFamily="66" charset="0"/>
              </a:rPr>
              <a:t> An  significant invention  design of the gas stoves was the AGA cooker, invented by Nobel prize </a:t>
            </a:r>
            <a:r>
              <a:rPr lang="en-US" dirty="0">
                <a:latin typeface="Monotype Corsiva" pitchFamily="66" charset="0"/>
              </a:rPr>
              <a:t>winner  </a:t>
            </a:r>
            <a:r>
              <a:rPr lang="en-US" dirty="0" err="1">
                <a:latin typeface="Monotype Corsiva" pitchFamily="66" charset="0"/>
              </a:rPr>
              <a:t>Gustaf</a:t>
            </a:r>
            <a:r>
              <a:rPr lang="en-US" dirty="0">
                <a:latin typeface="Monotype Corsiva" pitchFamily="66" charset="0"/>
              </a:rPr>
              <a:t> </a:t>
            </a:r>
            <a:r>
              <a:rPr lang="en-US" dirty="0" err="1" smtClean="0">
                <a:latin typeface="Monotype Corsiva" pitchFamily="66" charset="0"/>
              </a:rPr>
              <a:t>Dalén</a:t>
            </a:r>
            <a:r>
              <a:rPr lang="en-US" dirty="0">
                <a:latin typeface="Monotype Corsiva" pitchFamily="66" charset="0"/>
              </a:rPr>
              <a:t>  in 1922 </a:t>
            </a:r>
            <a:endParaRPr lang="en-US" dirty="0" smtClean="0">
              <a:latin typeface="Old English Text MT" pitchFamily="66" charset="0"/>
            </a:endParaRPr>
          </a:p>
          <a:p>
            <a:pPr marL="633222" indent="-514350">
              <a:buAutoNum type="arabicPeriod" startAt="3"/>
            </a:pPr>
            <a:endParaRPr lang="en-US" dirty="0"/>
          </a:p>
          <a:p>
            <a:endParaRPr lang="en-US" dirty="0" smtClean="0"/>
          </a:p>
          <a:p>
            <a:pPr marL="118872" indent="0">
              <a:buNone/>
            </a:pPr>
            <a:endParaRPr lang="en-US" dirty="0"/>
          </a:p>
          <a:p>
            <a:endParaRPr lang="en-US" dirty="0"/>
          </a:p>
          <a:p>
            <a:endParaRPr lang="en-US" dirty="0" smtClean="0"/>
          </a:p>
          <a:p>
            <a:endParaRPr lang="en-US" dirty="0"/>
          </a:p>
          <a:p>
            <a:endParaRPr lang="en-US" dirty="0" smtClean="0"/>
          </a:p>
          <a:p>
            <a:pPr>
              <a:buNone/>
            </a:pPr>
            <a:endParaRPr lang="en-US" dirty="0"/>
          </a:p>
          <a:p>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0"/>
            <a:ext cx="1524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106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circle(in)">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latin typeface="Old English Text MT" pitchFamily="66" charset="0"/>
              </a:rPr>
              <a:t>        </a:t>
            </a:r>
            <a:r>
              <a:rPr lang="en-US" sz="9600" dirty="0" smtClean="0">
                <a:latin typeface="Old English Text MT" pitchFamily="66" charset="0"/>
              </a:rPr>
              <a:t>Electric</a:t>
            </a:r>
            <a:endParaRPr lang="en-US" sz="9600" dirty="0">
              <a:latin typeface="Old English Text MT" pitchFamily="66" charset="0"/>
            </a:endParaRPr>
          </a:p>
        </p:txBody>
      </p:sp>
      <p:sp>
        <p:nvSpPr>
          <p:cNvPr id="3" name="Content Placeholder 2"/>
          <p:cNvSpPr>
            <a:spLocks noGrp="1"/>
          </p:cNvSpPr>
          <p:nvPr>
            <p:ph idx="1"/>
          </p:nvPr>
        </p:nvSpPr>
        <p:spPr>
          <a:xfrm>
            <a:off x="533400" y="1828800"/>
            <a:ext cx="8229600" cy="5029200"/>
          </a:xfrm>
        </p:spPr>
        <p:txBody>
          <a:bodyPr>
            <a:normAutofit fontScale="77500" lnSpcReduction="20000"/>
          </a:bodyPr>
          <a:lstStyle/>
          <a:p>
            <a:pPr>
              <a:buNone/>
            </a:pPr>
            <a:r>
              <a:rPr lang="en-US" dirty="0" smtClean="0">
                <a:latin typeface="Old English Text MT" pitchFamily="66" charset="0"/>
              </a:rPr>
              <a:t>1. </a:t>
            </a:r>
            <a:r>
              <a:rPr lang="en-US" dirty="0" smtClean="0">
                <a:latin typeface="Monotype Corsiva" pitchFamily="66" charset="0"/>
              </a:rPr>
              <a:t>After the 1920s, and  beginning of 1930s that the electric stoves started to play role in the American society.</a:t>
            </a:r>
          </a:p>
          <a:p>
            <a:pPr>
              <a:buNone/>
            </a:pPr>
            <a:endParaRPr lang="en-US" dirty="0">
              <a:latin typeface="Old English Text MT" pitchFamily="66" charset="0"/>
            </a:endParaRPr>
          </a:p>
          <a:p>
            <a:pPr>
              <a:buNone/>
            </a:pPr>
            <a:r>
              <a:rPr lang="en-US" dirty="0" smtClean="0">
                <a:latin typeface="Old English Text MT" pitchFamily="66" charset="0"/>
              </a:rPr>
              <a:t>2. </a:t>
            </a:r>
            <a:r>
              <a:rPr lang="en-US" dirty="0" smtClean="0">
                <a:latin typeface="Monotype Corsiva" pitchFamily="66" charset="0"/>
              </a:rPr>
              <a:t>Electric ovens were available in the 1890s, but ther</a:t>
            </a:r>
            <a:r>
              <a:rPr lang="en-US" dirty="0" smtClean="0">
                <a:latin typeface="Monotype Corsiva" pitchFamily="66" charset="0"/>
              </a:rPr>
              <a:t>e needed to be a distribution of electricity, needed to power up the stoves.</a:t>
            </a:r>
          </a:p>
          <a:p>
            <a:pPr>
              <a:buNone/>
            </a:pPr>
            <a:endParaRPr lang="en-US" dirty="0">
              <a:latin typeface="Monotype Corsiva" pitchFamily="66" charset="0"/>
            </a:endParaRPr>
          </a:p>
          <a:p>
            <a:pPr>
              <a:buNone/>
            </a:pPr>
            <a:r>
              <a:rPr lang="en-US" dirty="0" smtClean="0">
                <a:latin typeface="Old English Text MT" pitchFamily="66" charset="0"/>
              </a:rPr>
              <a:t>3. </a:t>
            </a:r>
            <a:r>
              <a:rPr lang="en-US" dirty="0" smtClean="0">
                <a:latin typeface="Monotype Corsiva" pitchFamily="66" charset="0"/>
              </a:rPr>
              <a:t> There were many people credited for th</a:t>
            </a:r>
            <a:r>
              <a:rPr lang="en-US" dirty="0" smtClean="0">
                <a:latin typeface="Monotype Corsiva" pitchFamily="66" charset="0"/>
              </a:rPr>
              <a:t>e electric stove, such as </a:t>
            </a:r>
            <a:r>
              <a:rPr lang="en-US" dirty="0">
                <a:latin typeface="Monotype Corsiva" pitchFamily="66" charset="0"/>
              </a:rPr>
              <a:t>Thomas Ahearn, Carpenter Electric Heating Manufacturing </a:t>
            </a:r>
            <a:r>
              <a:rPr lang="en-US" dirty="0" smtClean="0">
                <a:latin typeface="Monotype Corsiva" pitchFamily="66" charset="0"/>
              </a:rPr>
              <a:t>Company, and </a:t>
            </a:r>
            <a:r>
              <a:rPr lang="en-US" dirty="0"/>
              <a:t> </a:t>
            </a:r>
            <a:r>
              <a:rPr lang="en-US" dirty="0">
                <a:latin typeface="Monotype Corsiva" pitchFamily="66" charset="0"/>
              </a:rPr>
              <a:t>William </a:t>
            </a:r>
            <a:r>
              <a:rPr lang="en-US" dirty="0" err="1" smtClean="0">
                <a:latin typeface="Monotype Corsiva" pitchFamily="66" charset="0"/>
              </a:rPr>
              <a:t>Hadaway</a:t>
            </a:r>
            <a:r>
              <a:rPr lang="en-US" dirty="0" smtClean="0">
                <a:latin typeface="Monotype Corsiva" pitchFamily="66" charset="0"/>
              </a:rPr>
              <a:t>.</a:t>
            </a:r>
          </a:p>
          <a:p>
            <a:pPr>
              <a:buNone/>
            </a:pPr>
            <a:endParaRPr lang="en-US" dirty="0" smtClean="0">
              <a:latin typeface="Monotype Corsiva" pitchFamily="66" charset="0"/>
            </a:endParaRPr>
          </a:p>
          <a:p>
            <a:pPr>
              <a:buNone/>
            </a:pPr>
            <a:r>
              <a:rPr lang="en-US" dirty="0" smtClean="0">
                <a:latin typeface="Old English Text MT" pitchFamily="66" charset="0"/>
              </a:rPr>
              <a:t>4.  </a:t>
            </a:r>
            <a:r>
              <a:rPr lang="en-US" dirty="0" err="1" smtClean="0">
                <a:latin typeface="Monotype Corsiva" pitchFamily="66" charset="0"/>
              </a:rPr>
              <a:t>Hadaway</a:t>
            </a:r>
            <a:r>
              <a:rPr lang="en-US" dirty="0" smtClean="0">
                <a:latin typeface="Monotype Corsiva" pitchFamily="66" charset="0"/>
              </a:rPr>
              <a:t> patented the first electric oven in 1896, as well in 1910 </a:t>
            </a:r>
            <a:r>
              <a:rPr lang="en-US" dirty="0" err="1" smtClean="0">
                <a:latin typeface="Monotype Corsiva" pitchFamily="66" charset="0"/>
              </a:rPr>
              <a:t>Hadaway</a:t>
            </a:r>
            <a:r>
              <a:rPr lang="en-US" dirty="0" smtClean="0">
                <a:latin typeface="Monotype Corsiva" pitchFamily="66" charset="0"/>
              </a:rPr>
              <a:t>  designed the toaster.</a:t>
            </a:r>
          </a:p>
          <a:p>
            <a:pPr>
              <a:buNone/>
            </a:pPr>
            <a:endParaRPr lang="en-US" dirty="0" smtClean="0">
              <a:latin typeface="Old English Text MT" pitchFamily="66" charset="0"/>
            </a:endParaRPr>
          </a:p>
          <a:p>
            <a:pPr>
              <a:buNone/>
            </a:pPr>
            <a:r>
              <a:rPr lang="en-US" dirty="0" smtClean="0">
                <a:latin typeface="Old English Text MT" pitchFamily="66" charset="0"/>
              </a:rPr>
              <a:t>5. </a:t>
            </a:r>
            <a:r>
              <a:rPr lang="en-US" dirty="0" smtClean="0">
                <a:latin typeface="Monotype Corsiva" pitchFamily="66" charset="0"/>
              </a:rPr>
              <a:t>Over time there have been major  improvements  with the electric </a:t>
            </a:r>
            <a:r>
              <a:rPr lang="en-US" dirty="0">
                <a:latin typeface="Monotype Corsiva" pitchFamily="66" charset="0"/>
              </a:rPr>
              <a:t>stove such as invention of resistor heating coils</a:t>
            </a:r>
            <a:endParaRPr lang="en-US" dirty="0">
              <a:latin typeface="Old English Text MT" pitchFamily="66" charset="0"/>
            </a:endParaRPr>
          </a:p>
          <a:p>
            <a:endParaRPr lang="en-US" dirty="0" smtClean="0"/>
          </a:p>
          <a:p>
            <a:endParaRPr lang="en-US" dirty="0"/>
          </a:p>
          <a:p>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367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p:cTn id="39"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
            <a:ext cx="8229600" cy="1252728"/>
          </a:xfrm>
        </p:spPr>
        <p:txBody>
          <a:bodyPr>
            <a:noAutofit/>
          </a:bodyPr>
          <a:lstStyle/>
          <a:p>
            <a:r>
              <a:rPr lang="en-US" sz="8800" dirty="0" smtClean="0">
                <a:latin typeface="Old English Text MT" pitchFamily="66" charset="0"/>
              </a:rPr>
              <a:t>A</a:t>
            </a:r>
            <a:r>
              <a:rPr lang="en-US" sz="8800" dirty="0" smtClean="0">
                <a:latin typeface="French Script MT" pitchFamily="66" charset="0"/>
              </a:rPr>
              <a:t>nswers </a:t>
            </a:r>
            <a:r>
              <a:rPr lang="en-US" sz="8800" dirty="0" smtClean="0">
                <a:latin typeface="Old English Text MT" pitchFamily="66" charset="0"/>
              </a:rPr>
              <a:t>T</a:t>
            </a:r>
            <a:r>
              <a:rPr lang="en-US" sz="8800" dirty="0" smtClean="0">
                <a:latin typeface="French Script MT" pitchFamily="66" charset="0"/>
              </a:rPr>
              <a:t>o </a:t>
            </a:r>
            <a:r>
              <a:rPr lang="en-US" sz="8800" dirty="0" smtClean="0">
                <a:latin typeface="Old English Text MT" pitchFamily="66" charset="0"/>
              </a:rPr>
              <a:t>Q</a:t>
            </a:r>
            <a:r>
              <a:rPr lang="en-US" sz="8800" dirty="0" smtClean="0">
                <a:latin typeface="French Script MT" pitchFamily="66" charset="0"/>
              </a:rPr>
              <a:t>uestions</a:t>
            </a:r>
            <a:endParaRPr lang="en-US" sz="8800" dirty="0">
              <a:latin typeface="French Script MT" pitchFamily="66" charset="0"/>
            </a:endParaRPr>
          </a:p>
        </p:txBody>
      </p:sp>
      <p:sp>
        <p:nvSpPr>
          <p:cNvPr id="3" name="Content Placeholder 2"/>
          <p:cNvSpPr>
            <a:spLocks noGrp="1"/>
          </p:cNvSpPr>
          <p:nvPr>
            <p:ph idx="1"/>
          </p:nvPr>
        </p:nvSpPr>
        <p:spPr/>
        <p:txBody>
          <a:bodyPr>
            <a:normAutofit fontScale="77500" lnSpcReduction="20000"/>
          </a:bodyPr>
          <a:lstStyle/>
          <a:p>
            <a:pPr marL="118872" indent="0">
              <a:buNone/>
            </a:pPr>
            <a:r>
              <a:rPr lang="en-US" dirty="0" smtClean="0">
                <a:latin typeface="Old English Text MT" pitchFamily="66" charset="0"/>
              </a:rPr>
              <a:t>1. </a:t>
            </a:r>
            <a:r>
              <a:rPr lang="en-US" dirty="0" smtClean="0">
                <a:latin typeface="Monotype Corsiva" pitchFamily="66" charset="0"/>
              </a:rPr>
              <a:t>The first people to officially use a stove/oven were the Greeks, by using simple ovens, or open pit fires.</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2. </a:t>
            </a:r>
            <a:r>
              <a:rPr lang="en-US" dirty="0" smtClean="0">
                <a:latin typeface="Monotype Corsiva" pitchFamily="66" charset="0"/>
              </a:rPr>
              <a:t> Stoves/Ovens have changed over time because, now there actually in peoples homes for starters, and they are now constructed to generate a certain amount of heat.</a:t>
            </a:r>
          </a:p>
          <a:p>
            <a:pPr marL="118872" indent="0">
              <a:buNone/>
            </a:pPr>
            <a:endParaRPr lang="en-US" dirty="0" smtClean="0">
              <a:latin typeface="Old English Text MT" pitchFamily="66" charset="0"/>
            </a:endParaRPr>
          </a:p>
          <a:p>
            <a:pPr marL="118872" indent="0">
              <a:buNone/>
            </a:pPr>
            <a:r>
              <a:rPr lang="en-US" dirty="0" smtClean="0">
                <a:latin typeface="Old English Text MT" pitchFamily="66" charset="0"/>
              </a:rPr>
              <a:t>3. </a:t>
            </a:r>
            <a:r>
              <a:rPr lang="en-US" dirty="0" smtClean="0">
                <a:latin typeface="Monotype Corsiva" pitchFamily="66" charset="0"/>
              </a:rPr>
              <a:t>One of technologies many definitions are a technological process, invention, method or the like. Stoves/ Ovens fall under technology because it is a invention, that was processed  tested by many methods.</a:t>
            </a:r>
          </a:p>
          <a:p>
            <a:pPr marL="118872" indent="0">
              <a:buNone/>
            </a:pPr>
            <a:endParaRPr lang="en-US" dirty="0">
              <a:latin typeface="Monotype Corsiva" pitchFamily="66" charset="0"/>
            </a:endParaRPr>
          </a:p>
          <a:p>
            <a:pPr marL="118872" indent="0">
              <a:buNone/>
            </a:pPr>
            <a:r>
              <a:rPr lang="en-US" dirty="0" smtClean="0">
                <a:latin typeface="Old English Text MT" pitchFamily="66" charset="0"/>
              </a:rPr>
              <a:t>4. </a:t>
            </a:r>
            <a:r>
              <a:rPr lang="en-US" dirty="0" smtClean="0">
                <a:latin typeface="Monotype Corsiva" pitchFamily="66" charset="0"/>
              </a:rPr>
              <a:t>Stoves/ Ovens are used by placing food inside the oven, or on top of the stoves, choosing a temperature  of low to 6, on stoves, and ovens ranging in temperatures. </a:t>
            </a:r>
            <a:endParaRPr lang="en-US" dirty="0">
              <a:latin typeface="Old English Text MT" pitchFamily="66" charset="0"/>
            </a:endParaRPr>
          </a:p>
        </p:txBody>
      </p:sp>
    </p:spTree>
    <p:extLst>
      <p:ext uri="{BB962C8B-B14F-4D97-AF65-F5344CB8AC3E}">
        <p14:creationId xmlns:p14="http://schemas.microsoft.com/office/powerpoint/2010/main" val="124938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Old English Text MT" pitchFamily="66" charset="0"/>
              </a:rPr>
              <a:t>                       </a:t>
            </a:r>
            <a:r>
              <a:rPr lang="en-US" dirty="0" err="1" smtClean="0">
                <a:latin typeface="Old English Text MT" pitchFamily="66" charset="0"/>
              </a:rPr>
              <a:t>P</a:t>
            </a:r>
            <a:r>
              <a:rPr lang="en-US" dirty="0" err="1" smtClean="0">
                <a:latin typeface="French Script MT" pitchFamily="66" charset="0"/>
              </a:rPr>
              <a:t>ics</a:t>
            </a:r>
            <a:endParaRPr lang="en-US" dirty="0">
              <a:latin typeface="Old English Text MT" pitchFamily="66" charset="0"/>
            </a:endParaRPr>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52600"/>
            <a:ext cx="33528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1776984"/>
            <a:ext cx="5257800" cy="492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74389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2">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FFFFFF"/>
      </a:hlink>
      <a:folHlink>
        <a:srgbClr val="FFFFF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309</TotalTime>
  <Words>778</Words>
  <Application>Microsoft Office PowerPoint</Application>
  <PresentationFormat>On-screen Show (4:3)</PresentationFormat>
  <Paragraphs>78</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Module</vt:lpstr>
      <vt:lpstr>Package</vt:lpstr>
      <vt:lpstr>Stoves/Ovens Time Line From the Pit to the Home</vt:lpstr>
      <vt:lpstr>   Brief History</vt:lpstr>
      <vt:lpstr>Wood Burning Stoves </vt:lpstr>
      <vt:lpstr>                Iron Stoves</vt:lpstr>
      <vt:lpstr>  Coal &amp; Kerosene</vt:lpstr>
      <vt:lpstr>         Gas</vt:lpstr>
      <vt:lpstr>        Electric</vt:lpstr>
      <vt:lpstr>Answers To Questions</vt:lpstr>
      <vt:lpstr>                       Pics</vt:lpstr>
      <vt:lpstr>http://inventors.about.com/od/ofamousinventions/a/oven.htm http://www.guyotbrothers.com/fun/wood-burning-stove.htm http://www.galteemore.com/wood%20pellets.html http://www.antiquehelper.com/catalog.php?id=185&amp;page=17 http://cgi.ebay.co.uk/Black-Enamel-Multifuel-Wood-Burning-Log-Cast-Iron-Stove_W0QQitemZ350280896780QQcmdZViewItemQQptZUK_Antiques_Architecural_RL?hash=item518e5e510c http://www.ecvv.com/product/1339700.html http://www.patriklindkvist.com/2010/01/06/framtid-cg7-gas-stove-oven/ http://applianceandmattresscenter.com/Gas_and_Electric_Ranges.html  http://www.1stchoice-electrical.co.uk/page8-d.html http://dictionary.reference.com/browse/technology?&amp;qsrc=       </vt:lpstr>
    </vt:vector>
  </TitlesOfParts>
  <Company>BCPSS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Stoves/Ovens Time Line</dc:title>
  <dc:creator>student</dc:creator>
  <cp:lastModifiedBy>Darius Juwan Beckford</cp:lastModifiedBy>
  <cp:revision>31</cp:revision>
  <dcterms:created xsi:type="dcterms:W3CDTF">2010-09-20T18:03:25Z</dcterms:created>
  <dcterms:modified xsi:type="dcterms:W3CDTF">2010-09-24T02:08:15Z</dcterms:modified>
</cp:coreProperties>
</file>